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9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73" r:id="rId10"/>
    <p:sldId id="277" r:id="rId11"/>
    <p:sldId id="264" r:id="rId12"/>
    <p:sldId id="265" r:id="rId13"/>
    <p:sldId id="267" r:id="rId14"/>
    <p:sldId id="278" r:id="rId15"/>
    <p:sldId id="268" r:id="rId16"/>
    <p:sldId id="269" r:id="rId17"/>
    <p:sldId id="266" r:id="rId18"/>
    <p:sldId id="270" r:id="rId19"/>
    <p:sldId id="271" r:id="rId20"/>
    <p:sldId id="272" r:id="rId21"/>
    <p:sldId id="275" r:id="rId22"/>
  </p:sldIdLst>
  <p:sldSz cx="9144000" cy="6858000" type="screen4x3"/>
  <p:notesSz cx="6797675" cy="99282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712" autoAdjust="0"/>
  </p:normalViewPr>
  <p:slideViewPr>
    <p:cSldViewPr>
      <p:cViewPr varScale="1">
        <p:scale>
          <a:sx n="95" d="100"/>
          <a:sy n="95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2975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1B761BF-288F-4D32-8B55-19BDB848C6E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8123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6463"/>
            <a:ext cx="54356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CF821E4-81E5-45FD-805A-819861CAFF3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7890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AA0C48-7084-4012-949D-C6601E9B3566}" type="slidenum">
              <a:rPr lang="cs-CZ" altLang="cs-CZ" smtClean="0"/>
              <a:pPr>
                <a:spcBef>
                  <a:spcPct val="0"/>
                </a:spcBef>
              </a:pPr>
              <a:t>1</a:t>
            </a:fld>
            <a:endParaRPr lang="cs-CZ" altLang="cs-CZ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3541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5A4E2F-81CD-4D61-AE61-ECD2C39D6CB1}" type="slidenum">
              <a:rPr lang="cs-CZ" altLang="cs-CZ" smtClean="0"/>
              <a:pPr>
                <a:spcBef>
                  <a:spcPct val="0"/>
                </a:spcBef>
              </a:pPr>
              <a:t>10</a:t>
            </a:fld>
            <a:endParaRPr lang="cs-CZ" altLang="cs-CZ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130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CF1EDD-F999-4AE3-80D4-C9D971B85A38}" type="slidenum">
              <a:rPr lang="cs-CZ" altLang="cs-CZ" smtClean="0"/>
              <a:pPr>
                <a:spcBef>
                  <a:spcPct val="0"/>
                </a:spcBef>
              </a:pPr>
              <a:t>11</a:t>
            </a:fld>
            <a:endParaRPr lang="cs-CZ" altLang="cs-CZ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5795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E6DD90-AD8D-41E6-AE24-44A2BF20950F}" type="slidenum">
              <a:rPr lang="cs-CZ" altLang="cs-CZ" smtClean="0"/>
              <a:pPr>
                <a:spcBef>
                  <a:spcPct val="0"/>
                </a:spcBef>
              </a:pPr>
              <a:t>12</a:t>
            </a:fld>
            <a:endParaRPr lang="cs-CZ" alt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2376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7C576F-8B9E-444F-9265-B9060B23430E}" type="slidenum">
              <a:rPr lang="cs-CZ" altLang="cs-CZ" smtClean="0"/>
              <a:pPr>
                <a:spcBef>
                  <a:spcPct val="0"/>
                </a:spcBef>
              </a:pPr>
              <a:t>13</a:t>
            </a:fld>
            <a:endParaRPr lang="cs-CZ" altLang="cs-CZ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9785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5BC7C4-8A68-4153-B335-DED767746A9A}" type="slidenum">
              <a:rPr lang="cs-CZ" altLang="cs-CZ" smtClean="0"/>
              <a:pPr>
                <a:spcBef>
                  <a:spcPct val="0"/>
                </a:spcBef>
              </a:pPr>
              <a:t>14</a:t>
            </a:fld>
            <a:endParaRPr lang="cs-CZ" altLang="cs-CZ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4593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5BC7C4-8A68-4153-B335-DED767746A9A}" type="slidenum">
              <a:rPr lang="cs-CZ" altLang="cs-CZ" smtClean="0"/>
              <a:pPr>
                <a:spcBef>
                  <a:spcPct val="0"/>
                </a:spcBef>
              </a:pPr>
              <a:t>15</a:t>
            </a:fld>
            <a:endParaRPr lang="cs-CZ" altLang="cs-CZ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4593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69179E-E749-4B2B-A729-D6AF0BA52A1C}" type="slidenum">
              <a:rPr lang="cs-CZ" altLang="cs-CZ" smtClean="0"/>
              <a:pPr>
                <a:spcBef>
                  <a:spcPct val="0"/>
                </a:spcBef>
              </a:pPr>
              <a:t>16</a:t>
            </a:fld>
            <a:endParaRPr lang="cs-CZ" altLang="cs-CZ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8792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7310CB-43FA-4070-BD6E-89B617DAD01E}" type="slidenum">
              <a:rPr lang="cs-CZ" altLang="cs-CZ" smtClean="0"/>
              <a:pPr>
                <a:spcBef>
                  <a:spcPct val="0"/>
                </a:spcBef>
              </a:pPr>
              <a:t>17</a:t>
            </a:fld>
            <a:endParaRPr lang="cs-CZ" altLang="cs-CZ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468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7932D35-8D61-42D1-BB0C-8398CC1D8BBE}" type="slidenum">
              <a:rPr lang="cs-CZ" altLang="cs-CZ" smtClean="0"/>
              <a:pPr>
                <a:spcBef>
                  <a:spcPct val="0"/>
                </a:spcBef>
              </a:pPr>
              <a:t>18</a:t>
            </a:fld>
            <a:endParaRPr lang="cs-CZ" altLang="cs-CZ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4549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DA8665-6F30-49F7-AC26-04A49B0663AA}" type="slidenum">
              <a:rPr lang="cs-CZ" altLang="cs-CZ" smtClean="0"/>
              <a:pPr>
                <a:spcBef>
                  <a:spcPct val="0"/>
                </a:spcBef>
              </a:pPr>
              <a:t>19</a:t>
            </a:fld>
            <a:endParaRPr lang="cs-CZ" altLang="cs-CZ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585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C105ED-3D30-4878-A84F-93E2724547B4}" type="slidenum">
              <a:rPr lang="cs-CZ" altLang="cs-CZ" smtClean="0"/>
              <a:pPr>
                <a:spcBef>
                  <a:spcPct val="0"/>
                </a:spcBef>
              </a:pPr>
              <a:t>2</a:t>
            </a:fld>
            <a:endParaRPr lang="cs-CZ" altLang="cs-CZ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4157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DD605D-D115-46C0-9573-D77B7824E275}" type="slidenum">
              <a:rPr lang="cs-CZ" altLang="cs-CZ" smtClean="0"/>
              <a:pPr>
                <a:spcBef>
                  <a:spcPct val="0"/>
                </a:spcBef>
              </a:pPr>
              <a:t>20</a:t>
            </a:fld>
            <a:endParaRPr lang="cs-CZ" altLang="cs-CZ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8426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62337B-CFFE-44CC-B6E0-626814BAEE82}" type="slidenum">
              <a:rPr lang="cs-CZ" altLang="cs-CZ" smtClean="0"/>
              <a:pPr>
                <a:spcBef>
                  <a:spcPct val="0"/>
                </a:spcBef>
              </a:pPr>
              <a:t>21</a:t>
            </a:fld>
            <a:endParaRPr lang="cs-CZ" altLang="cs-CZ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745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518804-FC7C-466B-86D2-93CA4FCD67F6}" type="slidenum">
              <a:rPr lang="cs-CZ" altLang="cs-CZ" smtClean="0"/>
              <a:pPr>
                <a:spcBef>
                  <a:spcPct val="0"/>
                </a:spcBef>
              </a:pPr>
              <a:t>3</a:t>
            </a:fld>
            <a:endParaRPr lang="cs-CZ" altLang="cs-CZ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41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29B37B-B0AA-4706-B381-9B0B28D02418}" type="slidenum">
              <a:rPr lang="cs-CZ" altLang="cs-CZ" smtClean="0"/>
              <a:pPr>
                <a:spcBef>
                  <a:spcPct val="0"/>
                </a:spcBef>
              </a:pPr>
              <a:t>4</a:t>
            </a:fld>
            <a:endParaRPr lang="cs-CZ" altLang="cs-CZ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456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9640C4-ABD6-4690-A089-7F67832843A1}" type="slidenum">
              <a:rPr lang="cs-CZ" altLang="cs-CZ" smtClean="0"/>
              <a:pPr>
                <a:spcBef>
                  <a:spcPct val="0"/>
                </a:spcBef>
              </a:pPr>
              <a:t>5</a:t>
            </a:fld>
            <a:endParaRPr lang="cs-CZ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005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7F2ADF-781C-4B2E-AD99-6CEF857933AD}" type="slidenum">
              <a:rPr lang="cs-CZ" altLang="cs-CZ" smtClean="0"/>
              <a:pPr>
                <a:spcBef>
                  <a:spcPct val="0"/>
                </a:spcBef>
              </a:pPr>
              <a:t>6</a:t>
            </a:fld>
            <a:endParaRPr lang="cs-CZ" altLang="cs-CZ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1951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D0B5F2-79EA-47F9-AF34-04DD640ABD45}" type="slidenum">
              <a:rPr lang="cs-CZ" altLang="cs-CZ" smtClean="0"/>
              <a:pPr>
                <a:spcBef>
                  <a:spcPct val="0"/>
                </a:spcBef>
              </a:pPr>
              <a:t>7</a:t>
            </a:fld>
            <a:endParaRPr lang="cs-CZ" altLang="cs-CZ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1443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DC7935-5167-4D8D-BD8B-EEF218FAFAB5}" type="slidenum">
              <a:rPr lang="cs-CZ" altLang="cs-CZ" smtClean="0"/>
              <a:pPr>
                <a:spcBef>
                  <a:spcPct val="0"/>
                </a:spcBef>
              </a:pPr>
              <a:t>8</a:t>
            </a:fld>
            <a:endParaRPr lang="cs-CZ" altLang="cs-CZ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995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5A803F-43A4-4310-9056-1C7A5C0FBF3A}" type="slidenum">
              <a:rPr lang="cs-CZ" altLang="cs-CZ" smtClean="0"/>
              <a:pPr>
                <a:spcBef>
                  <a:spcPct val="0"/>
                </a:spcBef>
              </a:pPr>
              <a:t>9</a:t>
            </a:fld>
            <a:endParaRPr lang="cs-CZ" altLang="cs-CZ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620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 smtClean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cs-CZ" altLang="cs-CZ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cs-CZ" altLang="cs-CZ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cs-CZ" altLang="cs-CZ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8705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8705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D45E6-7A4D-4D45-8E14-2C523F702B0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4234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A2FF5-54D9-4091-9E57-4894470473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21989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0A571-75E0-4728-9B82-6F3EED3AB46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406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9B0F7-868F-45CF-AD6B-1CB6EB91974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1559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3B7CF-7B36-4C9E-9589-677BD7E987A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5919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096FA-1F37-4C05-B488-6F49373067B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1368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34199-5202-481B-A2D8-0CD015C49D6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243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C0441-7225-46B9-8301-DA4B8CADDCD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789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B2026-FA01-4AFC-9BAB-E4511B698E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4552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AD324-0B73-4169-A5D6-B40F235B78B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352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6E4F6-1BE7-4A74-8A20-3292DB02AF8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1481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 smtClean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cs-CZ" altLang="cs-CZ" sz="2400" smtClean="0"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860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CB7A2FD4-2D31-4830-A0A9-126B52DF46E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unifor.pdf@upol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nifor.upol.cz/pedagogicka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unifor.pdf@upol.cz" TargetMode="External"/><Relationship Id="rId4" Type="http://schemas.openxmlformats.org/officeDocument/2006/relationships/hyperlink" Target="https://portal.upol.cz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lmsunifor.com/student-cd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upol.cz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upol.cz/upwiki/Nastaveni_hesla" TargetMode="External"/><Relationship Id="rId5" Type="http://schemas.openxmlformats.org/officeDocument/2006/relationships/hyperlink" Target="https://wiki.upol.cz/upwiki/Portal" TargetMode="External"/><Relationship Id="rId4" Type="http://schemas.openxmlformats.org/officeDocument/2006/relationships/hyperlink" Target="https://eprihlaska.upol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9763" y="1143000"/>
            <a:ext cx="6777037" cy="22098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E-</a:t>
            </a:r>
            <a:r>
              <a:rPr lang="cs-CZ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learning</a:t>
            </a: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na PdF UP</a:t>
            </a:r>
            <a:b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cs-CZ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úvodní seznámení</a:t>
            </a:r>
          </a:p>
        </p:txBody>
      </p:sp>
      <p:sp>
        <p:nvSpPr>
          <p:cNvPr id="5123" name="Text Box 7"/>
          <p:cNvSpPr txBox="1">
            <a:spLocks noChangeArrowheads="1"/>
          </p:cNvSpPr>
          <p:nvPr/>
        </p:nvSpPr>
        <p:spPr bwMode="auto">
          <a:xfrm>
            <a:off x="395288" y="6165850"/>
            <a:ext cx="83534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Tahoma" panose="020B0604030504040204" pitchFamily="34" charset="0"/>
              </a:rPr>
              <a:t>         Pedagogická fakulta Univerzity Palackého v Olomouci                       </a:t>
            </a:r>
            <a:r>
              <a:rPr lang="cs-CZ" altLang="cs-CZ" sz="1800" dirty="0" smtClean="0">
                <a:latin typeface="Tahoma" panose="020B0604030504040204" pitchFamily="34" charset="0"/>
              </a:rPr>
              <a:t>2020</a:t>
            </a:r>
            <a:endParaRPr lang="cs-CZ" altLang="cs-CZ" sz="1800" dirty="0" smtClean="0">
              <a:latin typeface="Tahoma" panose="020B0604030504040204" pitchFamily="34" charset="0"/>
            </a:endParaRPr>
          </a:p>
        </p:txBody>
      </p:sp>
      <p:sp>
        <p:nvSpPr>
          <p:cNvPr id="5124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3168650" cy="1873250"/>
          </a:xfrm>
          <a:noFill/>
        </p:spPr>
        <p:txBody>
          <a:bodyPr anchor="t"/>
          <a:lstStyle/>
          <a:p>
            <a:pPr algn="l" eaLnBrk="1" hangingPunct="1"/>
            <a:r>
              <a:rPr lang="cs-CZ" altLang="cs-CZ" sz="2000" b="1" smtClean="0">
                <a:latin typeface="Tahoma" panose="020B0604030504040204" pitchFamily="34" charset="0"/>
              </a:rPr>
              <a:t>Ing. Jiří Štencl</a:t>
            </a:r>
          </a:p>
          <a:p>
            <a:pPr algn="l" eaLnBrk="1" hangingPunct="1"/>
            <a:endParaRPr lang="cs-CZ" altLang="cs-CZ" sz="2000" smtClean="0">
              <a:latin typeface="Tahoma" panose="020B0604030504040204" pitchFamily="34" charset="0"/>
            </a:endParaRPr>
          </a:p>
          <a:p>
            <a:pPr algn="l" eaLnBrk="1" hangingPunct="1"/>
            <a:r>
              <a:rPr lang="cs-CZ" altLang="cs-CZ" sz="2000" smtClean="0">
                <a:latin typeface="Tahoma" panose="020B0604030504040204" pitchFamily="34" charset="0"/>
              </a:rPr>
              <a:t>Pedagogická fakulta UP</a:t>
            </a:r>
          </a:p>
          <a:p>
            <a:pPr algn="l" eaLnBrk="1" hangingPunct="1"/>
            <a:r>
              <a:rPr lang="cs-CZ" altLang="cs-CZ" sz="2000" smtClean="0">
                <a:latin typeface="Tahoma" panose="020B0604030504040204" pitchFamily="34" charset="0"/>
              </a:rPr>
              <a:t>Žižkovo nám. 5</a:t>
            </a:r>
          </a:p>
          <a:p>
            <a:pPr algn="l" eaLnBrk="1" hangingPunct="1"/>
            <a:r>
              <a:rPr lang="cs-CZ" altLang="cs-CZ" sz="2000" smtClean="0">
                <a:latin typeface="Tahoma" panose="020B0604030504040204" pitchFamily="34" charset="0"/>
              </a:rPr>
              <a:t>771 40 Olomouc</a:t>
            </a:r>
            <a:r>
              <a:rPr lang="cs-CZ" altLang="cs-CZ" sz="1400" smtClean="0"/>
              <a:t> </a:t>
            </a:r>
          </a:p>
        </p:txBody>
      </p:sp>
      <p:sp>
        <p:nvSpPr>
          <p:cNvPr id="5125" name="Rectangle 11"/>
          <p:cNvSpPr>
            <a:spLocks noChangeArrowheads="1"/>
          </p:cNvSpPr>
          <p:nvPr/>
        </p:nvSpPr>
        <p:spPr bwMode="auto">
          <a:xfrm>
            <a:off x="4716463" y="4533900"/>
            <a:ext cx="36004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latin typeface="Tahoma" panose="020B0604030504040204" pitchFamily="34" charset="0"/>
              </a:rPr>
              <a:t>telefon: 585 635 040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latin typeface="Tahoma" panose="020B0604030504040204" pitchFamily="34" charset="0"/>
              </a:rPr>
              <a:t>e-mail: </a:t>
            </a:r>
            <a:r>
              <a:rPr lang="cs-CZ" altLang="cs-CZ" sz="2000" b="1">
                <a:latin typeface="Tahoma" panose="020B0604030504040204" pitchFamily="34" charset="0"/>
                <a:hlinkClick r:id="rId3"/>
              </a:rPr>
              <a:t>unifor.pdf@upol.cz</a:t>
            </a:r>
            <a:endParaRPr lang="cs-CZ" altLang="cs-CZ" sz="2000" b="1"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00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7772400" cy="1566863"/>
          </a:xfrm>
        </p:spPr>
        <p:txBody>
          <a:bodyPr/>
          <a:lstStyle/>
          <a:p>
            <a:pPr eaLnBrk="1" hangingPunct="1">
              <a:defRPr/>
            </a:pPr>
            <a: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LMS Unifor - přihlášení</a:t>
            </a:r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8278813" cy="4751387"/>
          </a:xfrm>
        </p:spPr>
        <p:txBody>
          <a:bodyPr/>
          <a:lstStyle/>
          <a:p>
            <a:pPr eaLnBrk="1" hangingPunct="1"/>
            <a:r>
              <a:rPr lang="cs-CZ" altLang="cs-CZ" sz="2000" b="1" dirty="0" smtClean="0">
                <a:latin typeface="Tahoma" panose="020B0604030504040204" pitchFamily="34" charset="0"/>
              </a:rPr>
              <a:t>Přímý vstup do LMS Unifor přes přihlašovací stránku</a:t>
            </a:r>
            <a:endParaRPr lang="cs-CZ" altLang="cs-CZ" sz="2000" dirty="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cs-CZ" altLang="cs-CZ" sz="2000" b="1" dirty="0" smtClean="0">
                <a:latin typeface="Tahoma" panose="020B0604030504040204" pitchFamily="34" charset="0"/>
                <a:hlinkClick r:id="rId3"/>
              </a:rPr>
              <a:t>https://unifor.upol.cz/pedagogicka/</a:t>
            </a:r>
            <a:endParaRPr lang="cs-CZ" altLang="cs-CZ" sz="2000" b="1" dirty="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cs-CZ" altLang="cs-CZ" sz="1800" dirty="0" smtClean="0">
                <a:latin typeface="Tahoma" panose="020B0604030504040204" pitchFamily="34" charset="0"/>
              </a:rPr>
              <a:t>POUZE v případě nemožnosti použití Portálu UP (výpadek, údržba …)</a:t>
            </a: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uživatelské jméno = osobní číslo v systému IS/STAG (</a:t>
            </a:r>
            <a:r>
              <a:rPr lang="cs-CZ" altLang="cs-CZ" sz="2000" dirty="0" smtClean="0">
                <a:latin typeface="Tahoma" panose="020B0604030504040204" pitchFamily="34" charset="0"/>
              </a:rPr>
              <a:t>E20…)</a:t>
            </a:r>
            <a:endParaRPr lang="cs-CZ" altLang="cs-CZ" sz="2000" dirty="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osobní číslo/kód („</a:t>
            </a:r>
            <a:r>
              <a:rPr lang="cs-CZ" altLang="cs-CZ" sz="2000" dirty="0" err="1" smtClean="0">
                <a:latin typeface="Tahoma" panose="020B0604030504040204" pitchFamily="34" charset="0"/>
              </a:rPr>
              <a:t>StagId</a:t>
            </a:r>
            <a:r>
              <a:rPr lang="cs-CZ" altLang="cs-CZ" sz="2000" dirty="0" smtClean="0">
                <a:latin typeface="Tahoma" panose="020B0604030504040204" pitchFamily="34" charset="0"/>
              </a:rPr>
              <a:t> “) lze zjistit i prostřednictvím portálu UP</a:t>
            </a:r>
          </a:p>
          <a:p>
            <a:pPr lvl="2" eaLnBrk="1" hangingPunct="1"/>
            <a:r>
              <a:rPr lang="cs-CZ" altLang="cs-CZ" sz="1800" dirty="0" smtClean="0">
                <a:latin typeface="Tahoma" panose="020B0604030504040204" pitchFamily="34" charset="0"/>
                <a:sym typeface="Wingdings" panose="05000000000000000000" pitchFamily="2" charset="2"/>
                <a:hlinkClick r:id="rId4"/>
              </a:rPr>
              <a:t>https://portal.upol.cz/</a:t>
            </a:r>
            <a:endParaRPr lang="cs-CZ" altLang="cs-CZ" sz="1800" dirty="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heslo = nastaveno uživatelem při prvním vstupu</a:t>
            </a: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v případě problémů s přihlášením kontaktovat administrátora LMS Unifor:</a:t>
            </a:r>
          </a:p>
          <a:p>
            <a:pPr lvl="2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Ing. Jiří Štencl,</a:t>
            </a:r>
            <a:br>
              <a:rPr lang="cs-CZ" altLang="cs-CZ" sz="2000" dirty="0" smtClean="0">
                <a:latin typeface="Tahoma" panose="020B0604030504040204" pitchFamily="34" charset="0"/>
              </a:rPr>
            </a:br>
            <a:r>
              <a:rPr lang="cs-CZ" altLang="cs-CZ" sz="2000" dirty="0" smtClean="0">
                <a:latin typeface="Tahoma" panose="020B0604030504040204" pitchFamily="34" charset="0"/>
              </a:rPr>
              <a:t>e-mail: </a:t>
            </a:r>
            <a:r>
              <a:rPr lang="cs-CZ" altLang="cs-CZ" sz="2000" b="1" dirty="0" smtClean="0">
                <a:latin typeface="Tahoma" panose="020B0604030504040204" pitchFamily="34" charset="0"/>
                <a:hlinkClick r:id="rId5"/>
              </a:rPr>
              <a:t>unifor.pdf@upol.cz</a:t>
            </a:r>
            <a:r>
              <a:rPr lang="cs-CZ" altLang="cs-CZ" sz="2000" dirty="0" smtClean="0">
                <a:latin typeface="Tahoma" panose="020B0604030504040204" pitchFamily="34" charset="0"/>
              </a:rPr>
              <a:t>,</a:t>
            </a:r>
            <a:br>
              <a:rPr lang="cs-CZ" altLang="cs-CZ" sz="2000" dirty="0" smtClean="0">
                <a:latin typeface="Tahoma" panose="020B0604030504040204" pitchFamily="34" charset="0"/>
              </a:rPr>
            </a:br>
            <a:r>
              <a:rPr lang="cs-CZ" altLang="cs-CZ" sz="2000" dirty="0" smtClean="0">
                <a:latin typeface="Tahoma" panose="020B0604030504040204" pitchFamily="34" charset="0"/>
              </a:rPr>
              <a:t>telefon: 585 635 040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7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7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7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7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7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7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77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77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77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77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7994650" cy="1566863"/>
          </a:xfrm>
        </p:spPr>
        <p:txBody>
          <a:bodyPr/>
          <a:lstStyle/>
          <a:p>
            <a:pPr eaLnBrk="1" hangingPunct="1">
              <a:defRPr/>
            </a:pPr>
            <a: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LMS Unifor - struktura studia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47700" y="1844675"/>
            <a:ext cx="8101013" cy="43926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latin typeface="Tahoma" panose="020B0604030504040204" pitchFamily="34" charset="0"/>
              </a:rPr>
              <a:t>Kurz </a:t>
            </a:r>
            <a:r>
              <a:rPr lang="cs-CZ" altLang="cs-CZ" sz="2000" b="1" dirty="0" smtClean="0">
                <a:latin typeface="Tahoma" panose="020B0604030504040204" pitchFamily="34" charset="0"/>
                <a:sym typeface="Wingdings" panose="05000000000000000000" pitchFamily="2" charset="2"/>
              </a:rPr>
              <a:t> Modul  Disciplína  Kapitoly distančního textu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000" b="1" dirty="0" smtClean="0">
              <a:latin typeface="Tahoma" panose="020B0604030504040204" pitchFamily="34" charset="0"/>
              <a:sym typeface="Wingdings" panose="05000000000000000000" pitchFamily="2" charset="2"/>
            </a:endParaRPr>
          </a:p>
          <a:p>
            <a:pPr eaLnBrk="1" hangingPunct="1"/>
            <a:r>
              <a:rPr lang="cs-CZ" altLang="cs-CZ" sz="2000" b="1" dirty="0" smtClean="0">
                <a:latin typeface="Tahoma" panose="020B0604030504040204" pitchFamily="34" charset="0"/>
              </a:rPr>
              <a:t>Disciplína</a:t>
            </a:r>
            <a:r>
              <a:rPr lang="cs-CZ" altLang="cs-CZ" sz="2000" dirty="0" smtClean="0">
                <a:latin typeface="Tahoma" panose="020B0604030504040204" pitchFamily="34" charset="0"/>
              </a:rPr>
              <a:t> – konkrétní předmět. Obsahuje dané </a:t>
            </a:r>
            <a:r>
              <a:rPr lang="cs-CZ" altLang="cs-CZ" sz="2000" b="1" dirty="0" smtClean="0">
                <a:latin typeface="Tahoma" panose="020B0604030504040204" pitchFamily="34" charset="0"/>
              </a:rPr>
              <a:t>kapitoly distančního textu</a:t>
            </a:r>
            <a:r>
              <a:rPr lang="cs-CZ" altLang="cs-CZ" sz="2000" dirty="0" smtClean="0">
                <a:latin typeface="Tahoma" panose="020B0604030504040204" pitchFamily="34" charset="0"/>
              </a:rPr>
              <a:t> nebo jiné studijní opory (foto, audio, video ...)</a:t>
            </a:r>
            <a:br>
              <a:rPr lang="cs-CZ" altLang="cs-CZ" sz="2000" dirty="0" smtClean="0">
                <a:latin typeface="Tahoma" panose="020B0604030504040204" pitchFamily="34" charset="0"/>
              </a:rPr>
            </a:br>
            <a:r>
              <a:rPr lang="cs-CZ" altLang="cs-CZ" sz="2000" i="1" dirty="0" smtClean="0">
                <a:latin typeface="Tahoma" panose="020B0604030504040204" pitchFamily="34" charset="0"/>
              </a:rPr>
              <a:t>(příklad disciplíny: „Obecná pedagogika“)</a:t>
            </a:r>
          </a:p>
          <a:p>
            <a:pPr eaLnBrk="1" hangingPunct="1"/>
            <a:r>
              <a:rPr lang="cs-CZ" altLang="cs-CZ" sz="2000" b="1" dirty="0" smtClean="0">
                <a:latin typeface="Tahoma" panose="020B0604030504040204" pitchFamily="34" charset="0"/>
              </a:rPr>
              <a:t>Modul</a:t>
            </a:r>
            <a:r>
              <a:rPr lang="cs-CZ" altLang="cs-CZ" sz="2000" dirty="0" smtClean="0">
                <a:latin typeface="Tahoma" panose="020B0604030504040204" pitchFamily="34" charset="0"/>
              </a:rPr>
              <a:t> – složen z jednotlivých disciplín</a:t>
            </a:r>
            <a:br>
              <a:rPr lang="cs-CZ" altLang="cs-CZ" sz="2000" dirty="0" smtClean="0">
                <a:latin typeface="Tahoma" panose="020B0604030504040204" pitchFamily="34" charset="0"/>
              </a:rPr>
            </a:br>
            <a:r>
              <a:rPr lang="cs-CZ" altLang="cs-CZ" sz="2000" i="1" dirty="0" smtClean="0">
                <a:latin typeface="Tahoma" panose="020B0604030504040204" pitchFamily="34" charset="0"/>
              </a:rPr>
              <a:t>(příklad modulu: „Zimní semestr“)</a:t>
            </a:r>
            <a:r>
              <a:rPr lang="cs-CZ" altLang="cs-CZ" sz="2000" dirty="0" smtClean="0">
                <a:latin typeface="Tahoma" panose="020B0604030504040204" pitchFamily="34" charset="0"/>
              </a:rPr>
              <a:t/>
            </a:r>
            <a:br>
              <a:rPr lang="cs-CZ" altLang="cs-CZ" sz="2000" dirty="0" smtClean="0">
                <a:latin typeface="Tahoma" panose="020B0604030504040204" pitchFamily="34" charset="0"/>
              </a:rPr>
            </a:br>
            <a:r>
              <a:rPr lang="cs-CZ" altLang="cs-CZ" sz="2000" dirty="0" smtClean="0">
                <a:latin typeface="Tahoma" panose="020B0604030504040204" pitchFamily="34" charset="0"/>
              </a:rPr>
              <a:t>pozn.: modul nemusí nutně odpovídat akademickému semestru!</a:t>
            </a:r>
            <a:endParaRPr lang="cs-CZ" altLang="cs-CZ" sz="2000" i="1" dirty="0" smtClean="0">
              <a:latin typeface="Tahoma" panose="020B0604030504040204" pitchFamily="34" charset="0"/>
            </a:endParaRPr>
          </a:p>
          <a:p>
            <a:pPr eaLnBrk="1" hangingPunct="1"/>
            <a:r>
              <a:rPr lang="cs-CZ" altLang="cs-CZ" sz="2000" b="1" dirty="0" smtClean="0">
                <a:latin typeface="Tahoma" panose="020B0604030504040204" pitchFamily="34" charset="0"/>
              </a:rPr>
              <a:t>Kurz</a:t>
            </a:r>
            <a:r>
              <a:rPr lang="cs-CZ" altLang="cs-CZ" sz="2000" dirty="0" smtClean="0">
                <a:latin typeface="Tahoma" panose="020B0604030504040204" pitchFamily="34" charset="0"/>
              </a:rPr>
              <a:t> – obsahuje jeden a více modulů</a:t>
            </a:r>
            <a:br>
              <a:rPr lang="cs-CZ" altLang="cs-CZ" sz="2000" dirty="0" smtClean="0">
                <a:latin typeface="Tahoma" panose="020B0604030504040204" pitchFamily="34" charset="0"/>
              </a:rPr>
            </a:br>
            <a:r>
              <a:rPr lang="cs-CZ" altLang="cs-CZ" sz="2000" i="1" dirty="0" smtClean="0">
                <a:latin typeface="Tahoma" panose="020B0604030504040204" pitchFamily="34" charset="0"/>
              </a:rPr>
              <a:t>(příklad kurzu: </a:t>
            </a:r>
            <a:r>
              <a:rPr lang="cs-CZ" altLang="cs-CZ" sz="2000" dirty="0" smtClean="0">
                <a:latin typeface="Tahoma" panose="020B0604030504040204" pitchFamily="34" charset="0"/>
              </a:rPr>
              <a:t>„</a:t>
            </a:r>
            <a:r>
              <a:rPr lang="cs-CZ" altLang="cs-CZ" sz="2000" i="1" dirty="0" smtClean="0">
                <a:latin typeface="Tahoma" panose="020B0604030504040204" pitchFamily="34" charset="0"/>
              </a:rPr>
              <a:t>2020/2021 </a:t>
            </a:r>
            <a:r>
              <a:rPr lang="cs-CZ" altLang="cs-CZ" sz="2000" i="1" dirty="0" smtClean="0">
                <a:latin typeface="Tahoma" panose="020B0604030504040204" pitchFamily="34" charset="0"/>
              </a:rPr>
              <a:t>– Hlavní celofakultní kurz“)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000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6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6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6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7994650" cy="1566863"/>
          </a:xfrm>
        </p:spPr>
        <p:txBody>
          <a:bodyPr/>
          <a:lstStyle/>
          <a:p>
            <a:pPr eaLnBrk="1" hangingPunct="1">
              <a:defRPr/>
            </a:pPr>
            <a: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LMS Unifor - úkoly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102600" cy="4392612"/>
          </a:xfrm>
        </p:spPr>
        <p:txBody>
          <a:bodyPr/>
          <a:lstStyle/>
          <a:p>
            <a:pPr eaLnBrk="1" hangingPunct="1"/>
            <a:r>
              <a:rPr lang="cs-CZ" altLang="cs-CZ" sz="2000" b="1" smtClean="0">
                <a:latin typeface="Tahoma" panose="020B0604030504040204" pitchFamily="34" charset="0"/>
              </a:rPr>
              <a:t>Krátký úkol</a:t>
            </a:r>
            <a:endParaRPr lang="cs-CZ" altLang="cs-CZ" sz="200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cs-CZ" altLang="cs-CZ" sz="2000" smtClean="0">
                <a:latin typeface="Tahoma" panose="020B0604030504040204" pitchFamily="34" charset="0"/>
              </a:rPr>
              <a:t>vyžaduje pouze stručnou odpověď - přímo v Uniforu</a:t>
            </a:r>
          </a:p>
          <a:p>
            <a:pPr lvl="1" eaLnBrk="1" hangingPunct="1"/>
            <a:r>
              <a:rPr lang="cs-CZ" altLang="cs-CZ" sz="2000" smtClean="0">
                <a:latin typeface="Tahoma" panose="020B0604030504040204" pitchFamily="34" charset="0"/>
              </a:rPr>
              <a:t>nelze odpovídat po stanoveném termínu</a:t>
            </a:r>
          </a:p>
          <a:p>
            <a:pPr eaLnBrk="1" hangingPunct="1"/>
            <a:r>
              <a:rPr lang="cs-CZ" altLang="cs-CZ" sz="2000" b="1" smtClean="0">
                <a:latin typeface="Tahoma" panose="020B0604030504040204" pitchFamily="34" charset="0"/>
              </a:rPr>
              <a:t>Dlouhý úkol</a:t>
            </a:r>
            <a:endParaRPr lang="cs-CZ" altLang="cs-CZ" sz="200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cs-CZ" altLang="cs-CZ" sz="2000" smtClean="0">
                <a:latin typeface="Tahoma" panose="020B0604030504040204" pitchFamily="34" charset="0"/>
              </a:rPr>
              <a:t>analogie se seminární prací v klasické výuce</a:t>
            </a:r>
          </a:p>
          <a:p>
            <a:pPr lvl="1" eaLnBrk="1" hangingPunct="1"/>
            <a:r>
              <a:rPr lang="cs-CZ" altLang="cs-CZ" sz="2000" smtClean="0">
                <a:latin typeface="Tahoma" panose="020B0604030504040204" pitchFamily="34" charset="0"/>
              </a:rPr>
              <a:t>je třeba jej vypracovat mimo Unifor (např. v textovém editoru) a zaslat k hodnocení</a:t>
            </a:r>
          </a:p>
          <a:p>
            <a:pPr lvl="1" eaLnBrk="1" hangingPunct="1"/>
            <a:r>
              <a:rPr lang="cs-CZ" altLang="cs-CZ" sz="2000" smtClean="0">
                <a:latin typeface="Tahoma" panose="020B0604030504040204" pitchFamily="34" charset="0"/>
              </a:rPr>
              <a:t>pokud ještě nedošlo k hodnocení práce tutorem, lze již jednou zaslaný úkol smazat a nahradit novým</a:t>
            </a:r>
          </a:p>
          <a:p>
            <a:pPr lvl="1" eaLnBrk="1" hangingPunct="1"/>
            <a:r>
              <a:rPr lang="cs-CZ" altLang="cs-CZ" sz="2000" smtClean="0">
                <a:latin typeface="Tahoma" panose="020B0604030504040204" pitchFamily="34" charset="0"/>
              </a:rPr>
              <a:t>práci lze zaslat i po stanoveném termínu - takový úkol však tutor může, ale nemusí přijmout.</a:t>
            </a:r>
          </a:p>
          <a:p>
            <a:pPr lvl="1" eaLnBrk="1" hangingPunct="1"/>
            <a:r>
              <a:rPr lang="cs-CZ" altLang="cs-CZ" sz="2000" smtClean="0">
                <a:latin typeface="Tahoma" panose="020B0604030504040204" pitchFamily="34" charset="0"/>
              </a:rPr>
              <a:t>Tutor může studujícímu práci zamítnout (neschválit)</a:t>
            </a:r>
            <a:br>
              <a:rPr lang="cs-CZ" altLang="cs-CZ" sz="2000" smtClean="0">
                <a:latin typeface="Tahoma" panose="020B0604030504040204" pitchFamily="34" charset="0"/>
              </a:rPr>
            </a:br>
            <a:r>
              <a:rPr lang="cs-CZ" altLang="cs-CZ" sz="2000" smtClean="0">
                <a:latin typeface="Tahoma" panose="020B0604030504040204" pitchFamily="34" charset="0"/>
              </a:rPr>
              <a:t>nebo vrátit k přepracování.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8243887" cy="1566863"/>
          </a:xfrm>
        </p:spPr>
        <p:txBody>
          <a:bodyPr/>
          <a:lstStyle/>
          <a:p>
            <a:pPr eaLnBrk="1" hangingPunct="1">
              <a:defRPr/>
            </a:pPr>
            <a: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LMS Unifor - prezenční akce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210550" cy="4392612"/>
          </a:xfrm>
        </p:spPr>
        <p:txBody>
          <a:bodyPr/>
          <a:lstStyle/>
          <a:p>
            <a:pPr eaLnBrk="1" hangingPunct="1"/>
            <a:r>
              <a:rPr lang="cs-CZ" altLang="cs-CZ" sz="2000" b="1" smtClean="0">
                <a:latin typeface="Tahoma" panose="020B0604030504040204" pitchFamily="34" charset="0"/>
              </a:rPr>
              <a:t>Tutoriál</a:t>
            </a:r>
            <a:r>
              <a:rPr lang="cs-CZ" altLang="cs-CZ" sz="2000" smtClean="0">
                <a:latin typeface="Tahoma" panose="020B0604030504040204" pitchFamily="34" charset="0"/>
              </a:rPr>
              <a:t> / </a:t>
            </a:r>
            <a:r>
              <a:rPr lang="cs-CZ" altLang="cs-CZ" sz="2000" b="1" smtClean="0">
                <a:latin typeface="Tahoma" panose="020B0604030504040204" pitchFamily="34" charset="0"/>
              </a:rPr>
              <a:t>zkouška</a:t>
            </a:r>
            <a:endParaRPr lang="cs-CZ" altLang="cs-CZ" sz="200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cs-CZ" altLang="cs-CZ" sz="2000" smtClean="0">
                <a:latin typeface="Tahoma" panose="020B0604030504040204" pitchFamily="34" charset="0"/>
              </a:rPr>
              <a:t>možnost on-line přihlášení i odhlášení</a:t>
            </a:r>
          </a:p>
          <a:p>
            <a:pPr lvl="1" eaLnBrk="1" hangingPunct="1"/>
            <a:r>
              <a:rPr lang="cs-CZ" altLang="cs-CZ" sz="2000" smtClean="0">
                <a:latin typeface="Tahoma" panose="020B0604030504040204" pitchFamily="34" charset="0"/>
              </a:rPr>
              <a:t>podrobné informace a jejich okamžitá aktualizace při změně</a:t>
            </a:r>
          </a:p>
          <a:p>
            <a:pPr lvl="2" eaLnBrk="1" hangingPunct="1"/>
            <a:r>
              <a:rPr lang="cs-CZ" altLang="cs-CZ" sz="2000" smtClean="0">
                <a:latin typeface="Tahoma" panose="020B0604030504040204" pitchFamily="34" charset="0"/>
              </a:rPr>
              <a:t>termín</a:t>
            </a:r>
          </a:p>
          <a:p>
            <a:pPr lvl="2" eaLnBrk="1" hangingPunct="1"/>
            <a:r>
              <a:rPr lang="cs-CZ" altLang="cs-CZ" sz="2000" smtClean="0">
                <a:latin typeface="Tahoma" panose="020B0604030504040204" pitchFamily="34" charset="0"/>
              </a:rPr>
              <a:t>místo konání</a:t>
            </a:r>
          </a:p>
          <a:p>
            <a:pPr lvl="2" eaLnBrk="1" hangingPunct="1"/>
            <a:r>
              <a:rPr lang="cs-CZ" altLang="cs-CZ" sz="2000" smtClean="0">
                <a:latin typeface="Tahoma" panose="020B0604030504040204" pitchFamily="34" charset="0"/>
              </a:rPr>
              <a:t>rozsah výuky</a:t>
            </a:r>
          </a:p>
          <a:p>
            <a:pPr lvl="2" eaLnBrk="1" hangingPunct="1"/>
            <a:r>
              <a:rPr lang="cs-CZ" altLang="cs-CZ" sz="2000" smtClean="0">
                <a:latin typeface="Tahoma" panose="020B0604030504040204" pitchFamily="34" charset="0"/>
              </a:rPr>
              <a:t>počet přihlášených/počet volných míst</a:t>
            </a:r>
          </a:p>
          <a:p>
            <a:pPr lvl="2" eaLnBrk="1" hangingPunct="1"/>
            <a:r>
              <a:rPr lang="cs-CZ" altLang="cs-CZ" sz="2000" smtClean="0">
                <a:latin typeface="Tahoma" panose="020B0604030504040204" pitchFamily="34" charset="0"/>
              </a:rPr>
              <a:t>vstupní požadavky</a:t>
            </a:r>
          </a:p>
          <a:p>
            <a:pPr lvl="2" eaLnBrk="1" hangingPunct="1"/>
            <a:r>
              <a:rPr lang="cs-CZ" altLang="cs-CZ" sz="2000" smtClean="0">
                <a:latin typeface="Tahoma" panose="020B0604030504040204" pitchFamily="34" charset="0"/>
              </a:rPr>
              <a:t>program tutoriálu</a:t>
            </a:r>
          </a:p>
          <a:p>
            <a:pPr lvl="2" eaLnBrk="1" hangingPunct="1"/>
            <a:r>
              <a:rPr lang="cs-CZ" altLang="cs-CZ" sz="2000" smtClean="0">
                <a:latin typeface="Tahoma" panose="020B0604030504040204" pitchFamily="34" charset="0"/>
              </a:rPr>
              <a:t>u zkoušek nabídka více termínů</a:t>
            </a:r>
          </a:p>
          <a:p>
            <a:pPr lvl="1" eaLnBrk="1" hangingPunct="1"/>
            <a:r>
              <a:rPr lang="cs-CZ" altLang="cs-CZ" sz="2000" smtClean="0">
                <a:latin typeface="Tahoma" panose="020B0604030504040204" pitchFamily="34" charset="0"/>
              </a:rPr>
              <a:t>termíny všech tutoriálů či zkoušek, na které se studující přihlásil, jsou automaticky vkládány do jeho osobního kalendáře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0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0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8243887" cy="1566863"/>
          </a:xfrm>
        </p:spPr>
        <p:txBody>
          <a:bodyPr/>
          <a:lstStyle/>
          <a:p>
            <a:pPr eaLnBrk="1" hangingPunct="1">
              <a:defRPr/>
            </a:pPr>
            <a: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LMS Unifor - komunikace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459787" cy="5157787"/>
          </a:xfrm>
        </p:spPr>
        <p:txBody>
          <a:bodyPr/>
          <a:lstStyle/>
          <a:p>
            <a:pPr eaLnBrk="1" hangingPunct="1"/>
            <a:r>
              <a:rPr lang="cs-CZ" altLang="cs-CZ" sz="2000" b="1" dirty="0" smtClean="0">
                <a:latin typeface="Tahoma" panose="020B0604030504040204" pitchFamily="34" charset="0"/>
              </a:rPr>
              <a:t>Společný e-mail</a:t>
            </a:r>
            <a:endParaRPr lang="cs-CZ" altLang="cs-CZ" sz="2000" dirty="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nástroj komunikace mimo LMS Unifor</a:t>
            </a: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adresa</a:t>
            </a:r>
            <a:r>
              <a:rPr lang="cs-CZ" altLang="cs-CZ" sz="2000" dirty="0">
                <a:latin typeface="Tahoma" panose="020B0604030504040204" pitchFamily="34" charset="0"/>
              </a:rPr>
              <a:t>: </a:t>
            </a:r>
            <a:r>
              <a:rPr lang="cs-CZ" altLang="cs-CZ" sz="2000" b="1" dirty="0">
                <a:latin typeface="Tahoma" panose="020B0604030504040204" pitchFamily="34" charset="0"/>
              </a:rPr>
              <a:t>budouciucitele2020@seznam.cz</a:t>
            </a:r>
            <a:endParaRPr lang="cs-CZ" altLang="cs-CZ" sz="2000" b="1" dirty="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cs-CZ" altLang="cs-CZ" sz="2000" dirty="0">
                <a:latin typeface="Tahoma" panose="020B0604030504040204" pitchFamily="34" charset="0"/>
              </a:rPr>
              <a:t>heslo: </a:t>
            </a:r>
            <a:r>
              <a:rPr lang="cs-CZ" altLang="cs-CZ" sz="2000" b="1" dirty="0">
                <a:latin typeface="Tahoma" panose="020B0604030504040204" pitchFamily="34" charset="0"/>
              </a:rPr>
              <a:t>rocnik2020</a:t>
            </a:r>
            <a:endParaRPr lang="cs-CZ" altLang="cs-CZ" sz="2000" b="1" dirty="0" smtClean="0">
              <a:latin typeface="Tahoma" panose="020B0604030504040204" pitchFamily="34" charset="0"/>
            </a:endParaRPr>
          </a:p>
          <a:p>
            <a:pPr lvl="1" eaLnBrk="1" hangingPunct="1"/>
            <a:endParaRPr lang="cs-CZ" altLang="cs-CZ" sz="2000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8392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8243887" cy="1566863"/>
          </a:xfrm>
        </p:spPr>
        <p:txBody>
          <a:bodyPr/>
          <a:lstStyle/>
          <a:p>
            <a:pPr eaLnBrk="1" hangingPunct="1">
              <a:defRPr/>
            </a:pPr>
            <a: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LMS Unifor - komunikace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459787" cy="5157787"/>
          </a:xfrm>
        </p:spPr>
        <p:txBody>
          <a:bodyPr/>
          <a:lstStyle/>
          <a:p>
            <a:pPr eaLnBrk="1" hangingPunct="1"/>
            <a:r>
              <a:rPr lang="cs-CZ" altLang="cs-CZ" sz="2000" b="1" dirty="0" smtClean="0">
                <a:latin typeface="Tahoma" panose="020B0604030504040204" pitchFamily="34" charset="0"/>
              </a:rPr>
              <a:t>Zprávy</a:t>
            </a:r>
            <a:endParaRPr lang="cs-CZ" altLang="cs-CZ" sz="2000" dirty="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interní zasílání zpráv - obdoba e-mailu</a:t>
            </a: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provázanost s ostatními částmi Uniforu</a:t>
            </a: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automatické upozorňování na došlé zprávy</a:t>
            </a: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možnost přeposílání na skutečný e-mail</a:t>
            </a:r>
          </a:p>
          <a:p>
            <a:pPr eaLnBrk="1" hangingPunct="1"/>
            <a:r>
              <a:rPr lang="cs-CZ" altLang="cs-CZ" sz="2000" b="1" dirty="0" smtClean="0">
                <a:latin typeface="Tahoma" panose="020B0604030504040204" pitchFamily="34" charset="0"/>
              </a:rPr>
              <a:t>Diskusní kluby</a:t>
            </a: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diskusní fóra na všech úrovních</a:t>
            </a:r>
          </a:p>
          <a:p>
            <a:pPr lvl="2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obecná diskuse k disciplíně</a:t>
            </a:r>
          </a:p>
          <a:p>
            <a:pPr lvl="2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konkrétní diskuse k jednotlivým kapitolám</a:t>
            </a:r>
          </a:p>
          <a:p>
            <a:pPr lvl="2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diskuse</a:t>
            </a:r>
            <a:r>
              <a:rPr lang="pt-BR" altLang="cs-CZ" sz="2000" dirty="0" smtClean="0">
                <a:latin typeface="Tahoma" panose="020B0604030504040204" pitchFamily="34" charset="0"/>
              </a:rPr>
              <a:t> nezávisl</a:t>
            </a:r>
            <a:r>
              <a:rPr lang="cs-CZ" altLang="cs-CZ" sz="2000" dirty="0" smtClean="0">
                <a:latin typeface="Tahoma" panose="020B0604030504040204" pitchFamily="34" charset="0"/>
              </a:rPr>
              <a:t>é</a:t>
            </a:r>
            <a:r>
              <a:rPr lang="pt-BR" altLang="cs-CZ" sz="2000" dirty="0" smtClean="0">
                <a:latin typeface="Tahoma" panose="020B0604030504040204" pitchFamily="34" charset="0"/>
              </a:rPr>
              <a:t> na disciplíně</a:t>
            </a:r>
            <a:endParaRPr lang="cs-CZ" altLang="cs-CZ" sz="2000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2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2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2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8243887" cy="1566863"/>
          </a:xfrm>
        </p:spPr>
        <p:txBody>
          <a:bodyPr/>
          <a:lstStyle/>
          <a:p>
            <a:pPr eaLnBrk="1" hangingPunct="1">
              <a:defRPr/>
            </a:pPr>
            <a: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LMS Unifor - komunikace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459787" cy="5157787"/>
          </a:xfrm>
        </p:spPr>
        <p:txBody>
          <a:bodyPr/>
          <a:lstStyle/>
          <a:p>
            <a:pPr eaLnBrk="1" hangingPunct="1"/>
            <a:r>
              <a:rPr lang="cs-CZ" altLang="cs-CZ" sz="2000" b="1" dirty="0" smtClean="0">
                <a:latin typeface="Tahoma" panose="020B0604030504040204" pitchFamily="34" charset="0"/>
              </a:rPr>
              <a:t>Chat</a:t>
            </a:r>
            <a:endParaRPr lang="cs-CZ" altLang="cs-CZ" sz="2000" dirty="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synchronní on-line komunikace v reálném čase</a:t>
            </a:r>
            <a:br>
              <a:rPr lang="cs-CZ" altLang="cs-CZ" sz="2000" dirty="0" smtClean="0">
                <a:latin typeface="Tahoma" panose="020B0604030504040204" pitchFamily="34" charset="0"/>
              </a:rPr>
            </a:br>
            <a:r>
              <a:rPr lang="cs-CZ" altLang="cs-CZ" sz="2000" dirty="0" smtClean="0">
                <a:latin typeface="Tahoma" panose="020B0604030504040204" pitchFamily="34" charset="0"/>
              </a:rPr>
              <a:t>(v Uniforu pro zjednodušení označena pouze jako online)</a:t>
            </a: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možnost založení vlastních komunikačních skupin („místností“)</a:t>
            </a: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komunikační skupiny</a:t>
            </a:r>
          </a:p>
          <a:p>
            <a:pPr lvl="2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veřejné (přístup má kdokoliv)</a:t>
            </a:r>
          </a:p>
          <a:p>
            <a:pPr lvl="2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privátní (přístup pouze se znalostí hesla)</a:t>
            </a:r>
          </a:p>
          <a:p>
            <a:pPr eaLnBrk="1" hangingPunct="1"/>
            <a:r>
              <a:rPr lang="cs-CZ" altLang="cs-CZ" sz="2000" b="1" dirty="0" smtClean="0">
                <a:latin typeface="Tahoma" panose="020B0604030504040204" pitchFamily="34" charset="0"/>
              </a:rPr>
              <a:t>Novinky</a:t>
            </a:r>
            <a:endParaRPr lang="cs-CZ" altLang="cs-CZ" sz="2200" dirty="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obecné vzkazy od tutorů či správce Uniforu (administrátora)</a:t>
            </a:r>
            <a:endParaRPr lang="cs-CZ" altLang="cs-CZ" sz="2000" b="1" dirty="0" smtClean="0">
              <a:latin typeface="Tahoma" panose="020B0604030504040204" pitchFamily="34" charset="0"/>
            </a:endParaRPr>
          </a:p>
          <a:p>
            <a:pPr eaLnBrk="1" hangingPunct="1"/>
            <a:r>
              <a:rPr lang="cs-CZ" altLang="cs-CZ" sz="2000" b="1" dirty="0" smtClean="0">
                <a:latin typeface="Tahoma" panose="020B0604030504040204" pitchFamily="34" charset="0"/>
              </a:rPr>
              <a:t>Často kladené otázky (FAQ)</a:t>
            </a: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dotazy uživatelů a odpovědi administrátora na ně</a:t>
            </a: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souvisí s funkčností a obsluhou Uniforu, netýkají se výuky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3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3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3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3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3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3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7994650" cy="1566863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LMS </a:t>
            </a:r>
            <a:r>
              <a:rPr lang="cs-CZ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Unifor</a:t>
            </a: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- testy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00213"/>
            <a:ext cx="8101013" cy="3744912"/>
          </a:xfrm>
        </p:spPr>
        <p:txBody>
          <a:bodyPr/>
          <a:lstStyle/>
          <a:p>
            <a:pPr eaLnBrk="1" hangingPunct="1"/>
            <a:r>
              <a:rPr lang="cs-CZ" altLang="cs-CZ" sz="2000" b="1" smtClean="0">
                <a:latin typeface="Tahoma" panose="020B0604030504040204" pitchFamily="34" charset="0"/>
              </a:rPr>
              <a:t>„Zkušební“ (cvičný) test</a:t>
            </a:r>
            <a:endParaRPr lang="cs-CZ" altLang="cs-CZ" sz="200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cs-CZ" altLang="cs-CZ" sz="2000" smtClean="0">
                <a:latin typeface="Tahoma" panose="020B0604030504040204" pitchFamily="34" charset="0"/>
              </a:rPr>
              <a:t>není hodnocen</a:t>
            </a:r>
          </a:p>
          <a:p>
            <a:pPr lvl="1" eaLnBrk="1" hangingPunct="1"/>
            <a:r>
              <a:rPr lang="cs-CZ" altLang="cs-CZ" sz="2000" smtClean="0">
                <a:latin typeface="Tahoma" panose="020B0604030504040204" pitchFamily="34" charset="0"/>
              </a:rPr>
              <a:t>slouží studujícímu k procvičování („test nanečisto“)</a:t>
            </a:r>
          </a:p>
          <a:p>
            <a:pPr lvl="1" eaLnBrk="1" hangingPunct="1"/>
            <a:r>
              <a:rPr lang="cs-CZ" altLang="cs-CZ" sz="2000" smtClean="0">
                <a:latin typeface="Tahoma" panose="020B0604030504040204" pitchFamily="34" charset="0"/>
              </a:rPr>
              <a:t>lze jej libovolně opakovat</a:t>
            </a:r>
          </a:p>
          <a:p>
            <a:pPr lvl="1" eaLnBrk="1" hangingPunct="1"/>
            <a:r>
              <a:rPr lang="cs-CZ" altLang="cs-CZ" sz="2000" smtClean="0">
                <a:latin typeface="Tahoma" panose="020B0604030504040204" pitchFamily="34" charset="0"/>
              </a:rPr>
              <a:t>po ukončení je možno si zobrazit správné odpovědi</a:t>
            </a:r>
          </a:p>
          <a:p>
            <a:pPr eaLnBrk="1" hangingPunct="1"/>
            <a:r>
              <a:rPr lang="cs-CZ" altLang="cs-CZ" sz="2000" b="1" smtClean="0">
                <a:latin typeface="Tahoma" panose="020B0604030504040204" pitchFamily="34" charset="0"/>
              </a:rPr>
              <a:t>„Ostrý“ (skutečný) test</a:t>
            </a:r>
            <a:endParaRPr lang="cs-CZ" altLang="cs-CZ" sz="200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cs-CZ" altLang="cs-CZ" sz="2000" smtClean="0">
                <a:latin typeface="Tahoma" panose="020B0604030504040204" pitchFamily="34" charset="0"/>
              </a:rPr>
              <a:t>je hodnocen</a:t>
            </a:r>
          </a:p>
          <a:p>
            <a:pPr lvl="1" eaLnBrk="1" hangingPunct="1"/>
            <a:r>
              <a:rPr lang="cs-CZ" altLang="cs-CZ" sz="2000" smtClean="0">
                <a:latin typeface="Tahoma" panose="020B0604030504040204" pitchFamily="34" charset="0"/>
              </a:rPr>
              <a:t>slouží k ověření znalostí studujícího</a:t>
            </a:r>
          </a:p>
          <a:p>
            <a:pPr lvl="1" eaLnBrk="1" hangingPunct="1"/>
            <a:r>
              <a:rPr lang="cs-CZ" altLang="cs-CZ" sz="2000" smtClean="0">
                <a:latin typeface="Tahoma" panose="020B0604030504040204" pitchFamily="34" charset="0"/>
              </a:rPr>
              <a:t>lze jej absolvovat pouze jednou </a:t>
            </a:r>
            <a:r>
              <a:rPr lang="cs-CZ" altLang="cs-CZ" sz="1400" smtClean="0">
                <a:latin typeface="Tahoma" panose="020B0604030504040204" pitchFamily="34" charset="0"/>
              </a:rPr>
              <a:t>(nový pokus je oprávněn povolit jen tutor)</a:t>
            </a:r>
          </a:p>
          <a:p>
            <a:pPr lvl="1" eaLnBrk="1" hangingPunct="1"/>
            <a:r>
              <a:rPr lang="cs-CZ" altLang="cs-CZ" sz="2000" smtClean="0">
                <a:latin typeface="Tahoma" panose="020B0604030504040204" pitchFamily="34" charset="0"/>
              </a:rPr>
              <a:t>nelze zobrazit správné odpovědi</a:t>
            </a:r>
          </a:p>
          <a:p>
            <a:pPr lvl="1" eaLnBrk="1" hangingPunct="1"/>
            <a:endParaRPr lang="cs-CZ" altLang="cs-CZ" sz="2000" smtClean="0">
              <a:latin typeface="Tahoma" panose="020B0604030504040204" pitchFamily="34" charset="0"/>
            </a:endParaRPr>
          </a:p>
          <a:p>
            <a:pPr lvl="1" eaLnBrk="1" hangingPunct="1"/>
            <a:endParaRPr lang="cs-CZ" altLang="cs-CZ" sz="2000" smtClean="0">
              <a:latin typeface="Tahoma" panose="020B0604030504040204" pitchFamily="34" charset="0"/>
            </a:endParaRP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788988" y="5373688"/>
            <a:ext cx="8355012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latin typeface="Tahoma" panose="020B0604030504040204" pitchFamily="34" charset="0"/>
              </a:rPr>
              <a:t>Testy je nutno absolvovat v zadaném časovém limitu, po ukončení jsou okamžitě automaticky vyhodnocovány.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200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/>
      <p:bldP spid="993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8243887" cy="1566863"/>
          </a:xfrm>
        </p:spPr>
        <p:txBody>
          <a:bodyPr/>
          <a:lstStyle/>
          <a:p>
            <a:pPr eaLnBrk="1" hangingPunct="1">
              <a:defRPr/>
            </a:pPr>
            <a: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LMS Unifor - zdroje informací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459787" cy="4681537"/>
          </a:xfrm>
        </p:spPr>
        <p:txBody>
          <a:bodyPr/>
          <a:lstStyle/>
          <a:p>
            <a:pPr eaLnBrk="1" hangingPunct="1"/>
            <a:r>
              <a:rPr lang="cs-CZ" altLang="cs-CZ" sz="2000" b="1" smtClean="0">
                <a:latin typeface="Tahoma" panose="020B0604030504040204" pitchFamily="34" charset="0"/>
              </a:rPr>
              <a:t>Knihovna</a:t>
            </a:r>
            <a:endParaRPr lang="cs-CZ" altLang="cs-CZ" sz="200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cs-CZ" altLang="cs-CZ" sz="2000" smtClean="0">
                <a:latin typeface="Tahoma" panose="020B0604030504040204" pitchFamily="34" charset="0"/>
              </a:rPr>
              <a:t>vyhledávání</a:t>
            </a:r>
          </a:p>
          <a:p>
            <a:pPr lvl="2" eaLnBrk="1" hangingPunct="1"/>
            <a:r>
              <a:rPr lang="cs-CZ" altLang="cs-CZ" sz="2000" smtClean="0">
                <a:latin typeface="Tahoma" panose="020B0604030504040204" pitchFamily="34" charset="0"/>
              </a:rPr>
              <a:t>vyhledávání v rámci Uniforu</a:t>
            </a:r>
          </a:p>
          <a:p>
            <a:pPr lvl="2" eaLnBrk="1" hangingPunct="1"/>
            <a:r>
              <a:rPr lang="cs-CZ" altLang="cs-CZ" sz="2000" smtClean="0">
                <a:latin typeface="Tahoma" panose="020B0604030504040204" pitchFamily="34" charset="0"/>
              </a:rPr>
              <a:t>lze omezit pouze na určité oblasti</a:t>
            </a:r>
          </a:p>
          <a:p>
            <a:pPr lvl="1" eaLnBrk="1" hangingPunct="1"/>
            <a:r>
              <a:rPr lang="cs-CZ" altLang="cs-CZ" sz="2000" smtClean="0">
                <a:latin typeface="Tahoma" panose="020B0604030504040204" pitchFamily="34" charset="0"/>
              </a:rPr>
              <a:t>vyvěšení veřejně přístupných souborů</a:t>
            </a:r>
          </a:p>
          <a:p>
            <a:pPr lvl="2" eaLnBrk="1" hangingPunct="1"/>
            <a:r>
              <a:rPr lang="cs-CZ" altLang="cs-CZ" sz="2000" smtClean="0">
                <a:latin typeface="Tahoma" panose="020B0604030504040204" pitchFamily="34" charset="0"/>
              </a:rPr>
              <a:t>může vyvěsit kterýkoli tutor či studující</a:t>
            </a:r>
          </a:p>
          <a:p>
            <a:pPr lvl="2" eaLnBrk="1" hangingPunct="1"/>
            <a:r>
              <a:rPr lang="cs-CZ" altLang="cs-CZ" sz="2000" smtClean="0">
                <a:latin typeface="Tahoma" panose="020B0604030504040204" pitchFamily="34" charset="0"/>
              </a:rPr>
              <a:t>možnost omezení přístupu jen pro určité skupiny uživatelů</a:t>
            </a:r>
          </a:p>
          <a:p>
            <a:pPr eaLnBrk="1" hangingPunct="1"/>
            <a:r>
              <a:rPr lang="cs-CZ" altLang="cs-CZ" sz="2000" b="1" smtClean="0">
                <a:latin typeface="Tahoma" panose="020B0604030504040204" pitchFamily="34" charset="0"/>
              </a:rPr>
              <a:t>Literatura, odkazy</a:t>
            </a:r>
          </a:p>
          <a:p>
            <a:pPr lvl="1" eaLnBrk="1" hangingPunct="1"/>
            <a:r>
              <a:rPr lang="cs-CZ" altLang="cs-CZ" sz="2000" smtClean="0">
                <a:latin typeface="Tahoma" panose="020B0604030504040204" pitchFamily="34" charset="0"/>
              </a:rPr>
              <a:t>uváděny u jednotlivých disciplín</a:t>
            </a:r>
          </a:p>
          <a:p>
            <a:pPr lvl="1" eaLnBrk="1" hangingPunct="1"/>
            <a:r>
              <a:rPr lang="cs-CZ" altLang="cs-CZ" sz="2000" smtClean="0">
                <a:latin typeface="Tahoma" panose="020B0604030504040204" pitchFamily="34" charset="0"/>
              </a:rPr>
              <a:t>snadná orientace (možno použít vyhledávání)</a:t>
            </a:r>
          </a:p>
          <a:p>
            <a:pPr lvl="1" eaLnBrk="1" hangingPunct="1"/>
            <a:r>
              <a:rPr lang="cs-CZ" altLang="cs-CZ" sz="2000" smtClean="0">
                <a:latin typeface="Tahoma" panose="020B0604030504040204" pitchFamily="34" charset="0"/>
              </a:rPr>
              <a:t>hypertextové odkazy („hyperlinky“) mohou vést na informační zdroje i mimo Unifor nebo k souborům ke stažení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000" b="1" smtClean="0">
              <a:latin typeface="Tahoma" panose="020B0604030504040204" pitchFamily="34" charset="0"/>
            </a:endParaRPr>
          </a:p>
          <a:p>
            <a:pPr lvl="1" eaLnBrk="1" hangingPunct="1"/>
            <a:endParaRPr lang="cs-CZ" altLang="cs-CZ" sz="2000" b="1" smtClean="0">
              <a:latin typeface="Tahoma" panose="020B0604030504040204" pitchFamily="34" charset="0"/>
            </a:endParaRPr>
          </a:p>
          <a:p>
            <a:pPr eaLnBrk="1" hangingPunct="1"/>
            <a:endParaRPr lang="cs-CZ" altLang="cs-CZ" sz="220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4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4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8243887" cy="1566863"/>
          </a:xfrm>
        </p:spPr>
        <p:txBody>
          <a:bodyPr/>
          <a:lstStyle/>
          <a:p>
            <a:pPr eaLnBrk="1" hangingPunct="1">
              <a:defRPr/>
            </a:pPr>
            <a: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LMS Unifor - studující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459787" cy="5157787"/>
          </a:xfrm>
        </p:spPr>
        <p:txBody>
          <a:bodyPr/>
          <a:lstStyle/>
          <a:p>
            <a:pPr eaLnBrk="1" hangingPunct="1"/>
            <a:r>
              <a:rPr lang="cs-CZ" altLang="cs-CZ" sz="2000" b="1" dirty="0" smtClean="0">
                <a:latin typeface="Tahoma" panose="020B0604030504040204" pitchFamily="34" charset="0"/>
              </a:rPr>
              <a:t>Osobní stránka</a:t>
            </a: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informace o uživateli</a:t>
            </a: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lze umístit i fotografii</a:t>
            </a: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„Vaše nastavení“</a:t>
            </a:r>
          </a:p>
          <a:p>
            <a:pPr lvl="2" eaLnBrk="1" hangingPunct="1"/>
            <a:r>
              <a:rPr lang="cs-CZ" altLang="cs-CZ" sz="1900" dirty="0">
                <a:latin typeface="Tahoma" panose="020B0604030504040204" pitchFamily="34" charset="0"/>
              </a:rPr>
              <a:t>počet záznamů na </a:t>
            </a:r>
            <a:r>
              <a:rPr lang="cs-CZ" altLang="cs-CZ" sz="1900" dirty="0" smtClean="0">
                <a:latin typeface="Tahoma" panose="020B0604030504040204" pitchFamily="34" charset="0"/>
              </a:rPr>
              <a:t>stránku, přeposílání zpráv na e-mail</a:t>
            </a:r>
          </a:p>
          <a:p>
            <a:pPr eaLnBrk="1" hangingPunct="1"/>
            <a:r>
              <a:rPr lang="cs-CZ" altLang="cs-CZ" sz="2000" b="1" dirty="0" smtClean="0">
                <a:latin typeface="Tahoma" panose="020B0604030504040204" pitchFamily="34" charset="0"/>
              </a:rPr>
              <a:t>Body</a:t>
            </a: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okamžité zjištění hodnocení</a:t>
            </a: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bodovány jsou úkoly, testy i prezenční akce</a:t>
            </a: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možno přidělit též dodatečné body („prémiové“)</a:t>
            </a:r>
          </a:p>
          <a:p>
            <a:pPr eaLnBrk="1" hangingPunct="1"/>
            <a:r>
              <a:rPr lang="cs-CZ" altLang="cs-CZ" sz="2000" b="1" dirty="0" smtClean="0">
                <a:latin typeface="Tahoma" panose="020B0604030504040204" pitchFamily="34" charset="0"/>
              </a:rPr>
              <a:t>Vyhledávání</a:t>
            </a: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v kapitolách, uživatelích, zprávách, diskusích, úkolech ...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200" b="1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Obsah prezentace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1700213"/>
            <a:ext cx="7786687" cy="1728787"/>
          </a:xfrm>
        </p:spPr>
        <p:txBody>
          <a:bodyPr/>
          <a:lstStyle/>
          <a:p>
            <a:pPr eaLnBrk="1" hangingPunct="1"/>
            <a:r>
              <a:rPr lang="cs-CZ" altLang="cs-CZ" smtClean="0">
                <a:latin typeface="Tahoma" panose="020B0604030504040204" pitchFamily="34" charset="0"/>
              </a:rPr>
              <a:t>stručný úvod do distančního vzdělávání</a:t>
            </a:r>
            <a:br>
              <a:rPr lang="cs-CZ" altLang="cs-CZ" smtClean="0">
                <a:latin typeface="Tahoma" panose="020B0604030504040204" pitchFamily="34" charset="0"/>
              </a:rPr>
            </a:br>
            <a:r>
              <a:rPr lang="cs-CZ" altLang="cs-CZ" smtClean="0">
                <a:latin typeface="Tahoma" panose="020B0604030504040204" pitchFamily="34" charset="0"/>
              </a:rPr>
              <a:t>a e-learningu</a:t>
            </a:r>
          </a:p>
          <a:p>
            <a:pPr eaLnBrk="1" hangingPunct="1"/>
            <a:r>
              <a:rPr lang="cs-CZ" altLang="cs-CZ" smtClean="0">
                <a:latin typeface="Tahoma" panose="020B0604030504040204" pitchFamily="34" charset="0"/>
              </a:rPr>
              <a:t>seznámení se studijním informačním systémem LMS Unifor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1042988" y="3716338"/>
            <a:ext cx="7058025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latin typeface="Tahoma" panose="020B0604030504040204" pitchFamily="34" charset="0"/>
              </a:rPr>
              <a:t>Upozornění: Tato prezentace není, nechce a ani nemůže být vyčerpávajícím popisem problematiky e-learningu. Naopak, mnoho témat a pojmů z této oblasti bylo vypuštěno, a to zcela záměrně. Jejím cílem je pouze a jen poskytnout základní informace potřebné k úspěšnému zahájení studia prostřednictvím e-learningu. Případný zájemce o hlubší seznámení s problematikou nalezne odkazy na některé informační zdroje na konci této prezentace.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5" presetClass="emph" presetSubtype="0" repeatCount="3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  <p:bldP spid="94212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8243887" cy="1566863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LMS Unifor - studující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459787" cy="5157787"/>
          </a:xfrm>
        </p:spPr>
        <p:txBody>
          <a:bodyPr/>
          <a:lstStyle/>
          <a:p>
            <a:pPr eaLnBrk="1" hangingPunct="1"/>
            <a:r>
              <a:rPr lang="cs-CZ" altLang="cs-CZ" sz="2000" b="1" dirty="0" smtClean="0">
                <a:latin typeface="Tahoma" panose="020B0604030504040204" pitchFamily="34" charset="0"/>
              </a:rPr>
              <a:t>Kalendář</a:t>
            </a: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zobrazuje důležité akce spojené se studiem</a:t>
            </a: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veden a aktualizován automaticky</a:t>
            </a: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termíny testů, tutoriálů a zkoušek</a:t>
            </a: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vložení vlastních akcí</a:t>
            </a:r>
          </a:p>
          <a:p>
            <a:pPr eaLnBrk="1" hangingPunct="1"/>
            <a:r>
              <a:rPr lang="cs-CZ" altLang="cs-CZ" sz="2000" b="1" dirty="0" smtClean="0">
                <a:latin typeface="Tahoma" panose="020B0604030504040204" pitchFamily="34" charset="0"/>
              </a:rPr>
              <a:t>Třída</a:t>
            </a: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virtuální třída v </a:t>
            </a:r>
            <a:r>
              <a:rPr lang="cs-CZ" altLang="cs-CZ" sz="2000" dirty="0" err="1" smtClean="0">
                <a:latin typeface="Tahoma" panose="020B0604030504040204" pitchFamily="34" charset="0"/>
              </a:rPr>
              <a:t>Uniforu</a:t>
            </a:r>
            <a:endParaRPr lang="cs-CZ" altLang="cs-CZ" sz="2000" dirty="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obsahuje všechny studující konkrétní disciplíny u daného tutora</a:t>
            </a: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možnost zobrazení osobních stránek členů třídy i tutora</a:t>
            </a:r>
          </a:p>
          <a:p>
            <a:pPr eaLnBrk="1" hangingPunct="1"/>
            <a:r>
              <a:rPr lang="cs-CZ" altLang="cs-CZ" sz="2000" b="1" dirty="0" smtClean="0">
                <a:latin typeface="Tahoma" panose="020B0604030504040204" pitchFamily="34" charset="0"/>
              </a:rPr>
              <a:t>Nápověda</a:t>
            </a:r>
          </a:p>
          <a:p>
            <a:pPr lvl="1" eaLnBrk="1" hangingPunct="1"/>
            <a:r>
              <a:rPr lang="cs-CZ" altLang="cs-CZ" sz="2000" dirty="0" smtClean="0"/>
              <a:t>video nápověda</a:t>
            </a: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  <a:hlinkClick r:id="rId3"/>
              </a:rPr>
              <a:t>http://www2.lmsunifor.com/student-cd/</a:t>
            </a:r>
            <a:endParaRPr lang="cs-CZ" altLang="cs-CZ" sz="2000" dirty="0" smtClean="0">
              <a:latin typeface="Tahoma" panose="020B0604030504040204" pitchFamily="34" charset="0"/>
            </a:endParaRPr>
          </a:p>
          <a:p>
            <a:pPr lvl="1" eaLnBrk="1" hangingPunct="1"/>
            <a:endParaRPr lang="cs-CZ" altLang="cs-CZ" sz="2200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6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6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6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6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8243887" cy="1566863"/>
          </a:xfrm>
        </p:spPr>
        <p:txBody>
          <a:bodyPr/>
          <a:lstStyle/>
          <a:p>
            <a:pPr eaLnBrk="1" hangingPunct="1">
              <a:defRPr/>
            </a:pPr>
            <a: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LMS Unifor - závěr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16113"/>
            <a:ext cx="8459787" cy="4103687"/>
          </a:xfrm>
        </p:spPr>
        <p:txBody>
          <a:bodyPr/>
          <a:lstStyle/>
          <a:p>
            <a:pPr eaLnBrk="1" hangingPunct="1"/>
            <a:r>
              <a:rPr lang="cs-CZ" altLang="cs-CZ" b="1" smtClean="0">
                <a:latin typeface="Tahoma" panose="020B0604030504040204" pitchFamily="34" charset="0"/>
              </a:rPr>
              <a:t>Smyslem užití e-learningu je studium ulehčit, nikoli ztížit ...</a:t>
            </a:r>
          </a:p>
          <a:p>
            <a:pPr eaLnBrk="1" hangingPunct="1"/>
            <a:endParaRPr lang="cs-CZ" altLang="cs-CZ" b="1" smtClean="0">
              <a:latin typeface="Tahoma" panose="020B0604030504040204" pitchFamily="34" charset="0"/>
            </a:endParaRPr>
          </a:p>
          <a:p>
            <a:pPr eaLnBrk="1" hangingPunct="1"/>
            <a:r>
              <a:rPr lang="cs-CZ" altLang="cs-CZ" b="1" smtClean="0">
                <a:latin typeface="Tahoma" panose="020B0604030504040204" pitchFamily="34" charset="0"/>
              </a:rPr>
              <a:t>Obsluha systému je relativně jednoduchá,</a:t>
            </a:r>
            <a:br>
              <a:rPr lang="cs-CZ" altLang="cs-CZ" b="1" smtClean="0">
                <a:latin typeface="Tahoma" panose="020B0604030504040204" pitchFamily="34" charset="0"/>
              </a:rPr>
            </a:br>
            <a:r>
              <a:rPr lang="cs-CZ" altLang="cs-CZ" b="1" smtClean="0">
                <a:latin typeface="Tahoma" panose="020B0604030504040204" pitchFamily="34" charset="0"/>
              </a:rPr>
              <a:t>avšak každý začátek je těžký ...</a:t>
            </a:r>
          </a:p>
          <a:p>
            <a:pPr eaLnBrk="1" hangingPunct="1"/>
            <a:endParaRPr lang="cs-CZ" altLang="cs-CZ" b="1" smtClean="0">
              <a:latin typeface="Tahoma" panose="020B0604030504040204" pitchFamily="34" charset="0"/>
            </a:endParaRPr>
          </a:p>
          <a:p>
            <a:pPr eaLnBrk="1" hangingPunct="1"/>
            <a:r>
              <a:rPr lang="cs-CZ" altLang="cs-CZ" b="1" smtClean="0">
                <a:latin typeface="Tahoma" panose="020B0604030504040204" pitchFamily="34" charset="0"/>
              </a:rPr>
              <a:t>Unifor je pouze prostředník a pomocník,</a:t>
            </a:r>
            <a:br>
              <a:rPr lang="cs-CZ" altLang="cs-CZ" b="1" smtClean="0">
                <a:latin typeface="Tahoma" panose="020B0604030504040204" pitchFamily="34" charset="0"/>
              </a:rPr>
            </a:br>
            <a:r>
              <a:rPr lang="cs-CZ" altLang="cs-CZ" b="1" smtClean="0">
                <a:latin typeface="Tahoma" panose="020B0604030504040204" pitchFamily="34" charset="0"/>
              </a:rPr>
              <a:t>do hlavy Vám nikdo vědomosti nenaleje ...</a:t>
            </a:r>
          </a:p>
          <a:p>
            <a:pPr eaLnBrk="1" hangingPunct="1"/>
            <a:endParaRPr lang="cs-CZ" altLang="cs-CZ" smtClean="0">
              <a:latin typeface="Tahoma" panose="020B0604030504040204" pitchFamily="34" charset="0"/>
            </a:endParaRPr>
          </a:p>
          <a:p>
            <a:pPr eaLnBrk="1" hangingPunct="1"/>
            <a:endParaRPr lang="cs-CZ" altLang="cs-CZ" sz="220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Proč e-learning 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00200"/>
            <a:ext cx="7786687" cy="4924425"/>
          </a:xfrm>
        </p:spPr>
        <p:txBody>
          <a:bodyPr/>
          <a:lstStyle/>
          <a:p>
            <a:pPr eaLnBrk="1" hangingPunct="1"/>
            <a:r>
              <a:rPr lang="cs-CZ" altLang="cs-CZ" b="1" dirty="0" smtClean="0">
                <a:latin typeface="Tahoma" panose="020B0604030504040204" pitchFamily="34" charset="0"/>
              </a:rPr>
              <a:t>Dnešek je dobou „e“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>
                <a:latin typeface="Tahoma" panose="020B0604030504040204" pitchFamily="34" charset="0"/>
              </a:rPr>
              <a:t>e-mail, e-</a:t>
            </a:r>
            <a:r>
              <a:rPr lang="cs-CZ" altLang="cs-CZ" sz="2000" dirty="0" err="1" smtClean="0">
                <a:latin typeface="Tahoma" panose="020B0604030504040204" pitchFamily="34" charset="0"/>
              </a:rPr>
              <a:t>shop</a:t>
            </a:r>
            <a:r>
              <a:rPr lang="cs-CZ" altLang="cs-CZ" sz="2000" dirty="0" smtClean="0">
                <a:latin typeface="Tahoma" panose="020B0604030504040204" pitchFamily="34" charset="0"/>
              </a:rPr>
              <a:t>, e-</a:t>
            </a:r>
            <a:r>
              <a:rPr lang="cs-CZ" altLang="cs-CZ" sz="2000" dirty="0" err="1" smtClean="0">
                <a:latin typeface="Tahoma" panose="020B0604030504040204" pitchFamily="34" charset="0"/>
              </a:rPr>
              <a:t>banking</a:t>
            </a:r>
            <a:r>
              <a:rPr lang="cs-CZ" altLang="cs-CZ" sz="2000" dirty="0" smtClean="0">
                <a:latin typeface="Tahoma" panose="020B0604030504040204" pitchFamily="34" charset="0"/>
              </a:rPr>
              <a:t>, e-business ...</a:t>
            </a:r>
          </a:p>
          <a:p>
            <a:pPr eaLnBrk="1" hangingPunct="1"/>
            <a:r>
              <a:rPr lang="cs-CZ" altLang="cs-CZ" b="1" dirty="0" smtClean="0">
                <a:latin typeface="Tahoma" panose="020B0604030504040204" pitchFamily="34" charset="0"/>
              </a:rPr>
              <a:t>Před informačními a komunikačními technologiemi (ICT) se neschováme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>
                <a:latin typeface="Tahoma" panose="020B0604030504040204" pitchFamily="34" charset="0"/>
              </a:rPr>
              <a:t>mobilní telefony, sociální sítě, Internet</a:t>
            </a:r>
            <a:r>
              <a:rPr lang="cs-CZ" altLang="cs-CZ" sz="2000" spc="-150" dirty="0" smtClean="0">
                <a:latin typeface="Tahoma" panose="020B0604030504040204" pitchFamily="34" charset="0"/>
              </a:rPr>
              <a:t>, digitální foto/video ...</a:t>
            </a:r>
          </a:p>
          <a:p>
            <a:pPr eaLnBrk="1" hangingPunct="1"/>
            <a:r>
              <a:rPr lang="cs-CZ" altLang="cs-CZ" b="1" dirty="0" smtClean="0">
                <a:latin typeface="Tahoma" panose="020B0604030504040204" pitchFamily="34" charset="0"/>
              </a:rPr>
              <a:t>ICT je využít ke vzdělávání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>
                <a:latin typeface="Tahoma" panose="020B0604030504040204" pitchFamily="34" charset="0"/>
              </a:rPr>
              <a:t>studovat je možno i jinak než pouze z knih ...</a:t>
            </a:r>
          </a:p>
          <a:p>
            <a:pPr eaLnBrk="1" hangingPunct="1"/>
            <a:r>
              <a:rPr lang="cs-CZ" altLang="cs-CZ" b="1" dirty="0" smtClean="0">
                <a:latin typeface="Tahoma" panose="020B0604030504040204" pitchFamily="34" charset="0"/>
              </a:rPr>
              <a:t>Multimédia vládnou světem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>
                <a:latin typeface="Tahoma" panose="020B0604030504040204" pitchFamily="34" charset="0"/>
              </a:rPr>
              <a:t>více médií = zapojení více lidských smyslů ...</a:t>
            </a:r>
          </a:p>
          <a:p>
            <a:pPr eaLnBrk="1" hangingPunct="1"/>
            <a:endParaRPr lang="cs-CZ" altLang="cs-CZ" sz="1800" dirty="0" smtClean="0"/>
          </a:p>
          <a:p>
            <a:pPr eaLnBrk="1" hangingPunct="1"/>
            <a:endParaRPr lang="cs-CZ" altLang="cs-CZ" dirty="0" smtClean="0">
              <a:latin typeface="Tahoma" panose="020B0604030504040204" pitchFamily="34" charset="0"/>
            </a:endParaRPr>
          </a:p>
          <a:p>
            <a:pPr eaLnBrk="1" hangingPunct="1"/>
            <a:endParaRPr lang="cs-CZ" altLang="cs-CZ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7772400" cy="1566863"/>
          </a:xfrm>
        </p:spPr>
        <p:txBody>
          <a:bodyPr/>
          <a:lstStyle/>
          <a:p>
            <a:pPr eaLnBrk="1" hangingPunct="1">
              <a:defRPr/>
            </a:pPr>
            <a: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Distanční vzdělávání (DiV)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204913" y="1773238"/>
            <a:ext cx="6732587" cy="131127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4524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452438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452438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4524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4524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4524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4524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4524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4524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600" b="1">
                <a:latin typeface="Arial Narrow" panose="020B0606020202030204" pitchFamily="34" charset="0"/>
              </a:rPr>
              <a:t>Multimediální forma řízeného studia, v němž jsou vyučující a konzultanti v průběhu vzdělávání trvale nebo převážně odděleni od vzdělávaných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00113" y="3284538"/>
            <a:ext cx="7772400" cy="1800225"/>
          </a:xfrm>
        </p:spPr>
        <p:txBody>
          <a:bodyPr/>
          <a:lstStyle/>
          <a:p>
            <a:pPr eaLnBrk="1" hangingPunct="1"/>
            <a:r>
              <a:rPr lang="cs-CZ" altLang="cs-CZ" sz="2000" b="1" dirty="0" smtClean="0">
                <a:latin typeface="Tahoma" panose="020B0604030504040204" pitchFamily="34" charset="0"/>
              </a:rPr>
              <a:t>distanční texty</a:t>
            </a: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strukturované (orientace v textu, dávkování studia ...)</a:t>
            </a: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problémové (úkoly, cvičení, případové studie ...)</a:t>
            </a: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graficky upravené (hlavní a popisný sloupec ...)</a:t>
            </a:r>
          </a:p>
          <a:p>
            <a:pPr eaLnBrk="1" hangingPunct="1"/>
            <a:r>
              <a:rPr lang="cs-CZ" altLang="cs-CZ" sz="2000" b="1" dirty="0" smtClean="0">
                <a:latin typeface="Tahoma" panose="020B0604030504040204" pitchFamily="34" charset="0"/>
              </a:rPr>
              <a:t>multimediální prvky</a:t>
            </a:r>
            <a:r>
              <a:rPr lang="cs-CZ" altLang="cs-CZ" sz="2000" dirty="0" smtClean="0">
                <a:latin typeface="Tahoma" panose="020B0604030504040204" pitchFamily="34" charset="0"/>
              </a:rPr>
              <a:t> (CD, DVD, rozhlas, TV, </a:t>
            </a:r>
            <a:r>
              <a:rPr lang="cs-CZ" altLang="cs-CZ" sz="2000" b="1" dirty="0" smtClean="0">
                <a:latin typeface="Tahoma" panose="020B0604030504040204" pitchFamily="34" charset="0"/>
              </a:rPr>
              <a:t>Internet</a:t>
            </a:r>
            <a:r>
              <a:rPr lang="cs-CZ" altLang="cs-CZ" sz="2000" dirty="0" smtClean="0">
                <a:latin typeface="Tahoma" panose="020B0604030504040204" pitchFamily="34" charset="0"/>
              </a:rPr>
              <a:t> ...)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35038" y="5445125"/>
            <a:ext cx="72739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971675" indent="-1971675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19716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1971675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1971675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19716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19716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19716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19716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19716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19716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latin typeface="Tahoma" panose="020B0604030504040204" pitchFamily="34" charset="0"/>
              </a:rPr>
              <a:t>studijní opory </a:t>
            </a:r>
            <a:r>
              <a:rPr lang="cs-CZ" altLang="cs-CZ" sz="2000" b="1">
                <a:latin typeface="Arial Narrow" panose="020B0606020202030204" pitchFamily="34" charset="0"/>
              </a:rPr>
              <a:t>-	v širším slova smyslu veškeré studijní a informační zdroje, které jsou speciálně připravené a využívané v distančním vzdělávání</a:t>
            </a:r>
          </a:p>
        </p:txBody>
      </p:sp>
      <p:sp>
        <p:nvSpPr>
          <p:cNvPr id="4104" name="AutoShape 8"/>
          <p:cNvSpPr>
            <a:spLocks/>
          </p:cNvSpPr>
          <p:nvPr/>
        </p:nvSpPr>
        <p:spPr bwMode="auto">
          <a:xfrm rot="-5400000">
            <a:off x="4464050" y="1736725"/>
            <a:ext cx="215900" cy="7200900"/>
          </a:xfrm>
          <a:prstGeom prst="leftBrace">
            <a:avLst>
              <a:gd name="adj1" fmla="val 277941"/>
              <a:gd name="adj2" fmla="val 49866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2" grpId="0" build="p"/>
      <p:bldP spid="4103" grpId="0"/>
      <p:bldP spid="410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7772400" cy="1566863"/>
          </a:xfrm>
        </p:spPr>
        <p:txBody>
          <a:bodyPr/>
          <a:lstStyle/>
          <a:p>
            <a:pPr eaLnBrk="1" hangingPunct="1">
              <a:defRPr/>
            </a:pPr>
            <a: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Distanční vzdělávání (DiV)</a:t>
            </a: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684213" y="1773238"/>
            <a:ext cx="7775575" cy="9144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600" b="1">
                <a:latin typeface="Arial Narrow" panose="020B0606020202030204" pitchFamily="34" charset="0"/>
              </a:rPr>
              <a:t>Hlavním objektem procesu je studující, hlavním subjektem procesu je vzdělávací instituce - nikoli učitel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0113" y="2924175"/>
            <a:ext cx="7772400" cy="1800225"/>
          </a:xfrm>
        </p:spPr>
        <p:txBody>
          <a:bodyPr/>
          <a:lstStyle/>
          <a:p>
            <a:pPr eaLnBrk="1" hangingPunct="1"/>
            <a:r>
              <a:rPr lang="cs-CZ" altLang="cs-CZ" sz="2000" b="1" smtClean="0">
                <a:latin typeface="Tahoma" panose="020B0604030504040204" pitchFamily="34" charset="0"/>
              </a:rPr>
              <a:t>Tutor</a:t>
            </a:r>
          </a:p>
          <a:p>
            <a:pPr lvl="1" eaLnBrk="1" hangingPunct="1"/>
            <a:r>
              <a:rPr lang="cs-CZ" altLang="cs-CZ" sz="2000" smtClean="0">
                <a:latin typeface="Tahoma" panose="020B0604030504040204" pitchFamily="34" charset="0"/>
              </a:rPr>
              <a:t>„polidšťuje“ proces DiV</a:t>
            </a:r>
          </a:p>
          <a:p>
            <a:pPr lvl="1" eaLnBrk="1" hangingPunct="1"/>
            <a:r>
              <a:rPr lang="cs-CZ" altLang="cs-CZ" sz="2000" smtClean="0">
                <a:latin typeface="Tahoma" panose="020B0604030504040204" pitchFamily="34" charset="0"/>
              </a:rPr>
              <a:t>nepředává informace (neučí), ale motivuje a vede </a:t>
            </a:r>
          </a:p>
          <a:p>
            <a:pPr lvl="1" eaLnBrk="1" hangingPunct="1"/>
            <a:r>
              <a:rPr lang="cs-CZ" altLang="cs-CZ" sz="2000" smtClean="0">
                <a:latin typeface="Tahoma" panose="020B0604030504040204" pitchFamily="34" charset="0"/>
              </a:rPr>
              <a:t>sleduje pokrok ve studiu a pomáhá řešit problémy</a:t>
            </a:r>
          </a:p>
          <a:p>
            <a:pPr lvl="1" eaLnBrk="1" hangingPunct="1"/>
            <a:r>
              <a:rPr lang="cs-CZ" altLang="cs-CZ" sz="2000" smtClean="0">
                <a:latin typeface="Tahoma" panose="020B0604030504040204" pitchFamily="34" charset="0"/>
              </a:rPr>
              <a:t>zadává a hodnotí práci studujících (písemné úkoly apod.)</a:t>
            </a:r>
          </a:p>
          <a:p>
            <a:pPr lvl="1" eaLnBrk="1" hangingPunct="1"/>
            <a:r>
              <a:rPr lang="cs-CZ" altLang="cs-CZ" sz="2000" smtClean="0">
                <a:latin typeface="Tahoma" panose="020B0604030504040204" pitchFamily="34" charset="0"/>
              </a:rPr>
              <a:t>(výjimečně) též může plnit funkci zkoušejícího</a:t>
            </a:r>
          </a:p>
          <a:p>
            <a:pPr lvl="1" eaLnBrk="1" hangingPunct="1"/>
            <a:r>
              <a:rPr lang="cs-CZ" altLang="cs-CZ" sz="2000" smtClean="0">
                <a:latin typeface="Tahoma" panose="020B0604030504040204" pitchFamily="34" charset="0"/>
              </a:rPr>
              <a:t>pečuje pouze o určitou dílčí skupinu studujících se kterou se schází na tutoriálech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8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80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0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80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80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80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80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8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8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animBg="1"/>
      <p:bldP spid="8806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7772400" cy="1566863"/>
          </a:xfrm>
        </p:spPr>
        <p:txBody>
          <a:bodyPr/>
          <a:lstStyle/>
          <a:p>
            <a:pPr eaLnBrk="1" hangingPunct="1">
              <a:defRPr/>
            </a:pPr>
            <a: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Distanční vzdělávání (DiV)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0113" y="1773238"/>
            <a:ext cx="7920037" cy="2951162"/>
          </a:xfrm>
        </p:spPr>
        <p:txBody>
          <a:bodyPr/>
          <a:lstStyle/>
          <a:p>
            <a:pPr eaLnBrk="1" hangingPunct="1"/>
            <a:r>
              <a:rPr lang="cs-CZ" altLang="cs-CZ" sz="2000" b="1" smtClean="0">
                <a:latin typeface="Tahoma" panose="020B0604030504040204" pitchFamily="34" charset="0"/>
              </a:rPr>
              <a:t>Tutoriál</a:t>
            </a:r>
          </a:p>
          <a:p>
            <a:pPr lvl="1" eaLnBrk="1" hangingPunct="1"/>
            <a:r>
              <a:rPr lang="cs-CZ" altLang="cs-CZ" sz="2000" smtClean="0">
                <a:latin typeface="Tahoma" panose="020B0604030504040204" pitchFamily="34" charset="0"/>
              </a:rPr>
              <a:t>společné setkání studujících s tutorem (prezenční část DiV) </a:t>
            </a:r>
          </a:p>
          <a:p>
            <a:pPr lvl="1" eaLnBrk="1" hangingPunct="1"/>
            <a:r>
              <a:rPr lang="cs-CZ" altLang="cs-CZ" sz="2000" smtClean="0">
                <a:latin typeface="Tahoma" panose="020B0604030504040204" pitchFamily="34" charset="0"/>
              </a:rPr>
              <a:t>účast je obvykle nepovinná, avšak doporučovaná</a:t>
            </a:r>
          </a:p>
          <a:p>
            <a:pPr lvl="1" eaLnBrk="1" hangingPunct="1"/>
            <a:r>
              <a:rPr lang="cs-CZ" altLang="cs-CZ" sz="2000" smtClean="0">
                <a:latin typeface="Tahoma" panose="020B0604030504040204" pitchFamily="34" charset="0"/>
              </a:rPr>
              <a:t>náplň tutoriálu</a:t>
            </a:r>
          </a:p>
          <a:p>
            <a:pPr lvl="2" eaLnBrk="1" hangingPunct="1"/>
            <a:r>
              <a:rPr lang="cs-CZ" altLang="cs-CZ" sz="1900" smtClean="0">
                <a:latin typeface="Tahoma" panose="020B0604030504040204" pitchFamily="34" charset="0"/>
              </a:rPr>
              <a:t>vzájemná diskuse mezi studujícími a tutorem</a:t>
            </a:r>
          </a:p>
          <a:p>
            <a:pPr lvl="2" eaLnBrk="1" hangingPunct="1"/>
            <a:r>
              <a:rPr lang="cs-CZ" altLang="cs-CZ" sz="1900" smtClean="0">
                <a:latin typeface="Tahoma" panose="020B0604030504040204" pitchFamily="34" charset="0"/>
              </a:rPr>
              <a:t>skupinové řešení problémů</a:t>
            </a:r>
          </a:p>
          <a:p>
            <a:pPr lvl="2" eaLnBrk="1" hangingPunct="1"/>
            <a:r>
              <a:rPr lang="cs-CZ" altLang="cs-CZ" sz="1900" smtClean="0">
                <a:latin typeface="Tahoma" panose="020B0604030504040204" pitchFamily="34" charset="0"/>
              </a:rPr>
              <a:t>konzultace k písemným úkolům (obsah, forma, hodnocení ...)</a:t>
            </a:r>
          </a:p>
          <a:p>
            <a:pPr lvl="2" eaLnBrk="1" hangingPunct="1"/>
            <a:r>
              <a:rPr lang="cs-CZ" altLang="cs-CZ" sz="1900" smtClean="0">
                <a:latin typeface="Tahoma" panose="020B0604030504040204" pitchFamily="34" charset="0"/>
              </a:rPr>
              <a:t>osvojení si speciálních dovedností, které nelze</a:t>
            </a:r>
            <a:br>
              <a:rPr lang="cs-CZ" altLang="cs-CZ" sz="1900" smtClean="0">
                <a:latin typeface="Tahoma" panose="020B0604030504040204" pitchFamily="34" charset="0"/>
              </a:rPr>
            </a:br>
            <a:r>
              <a:rPr lang="cs-CZ" altLang="cs-CZ" sz="1900" smtClean="0">
                <a:latin typeface="Tahoma" panose="020B0604030504040204" pitchFamily="34" charset="0"/>
              </a:rPr>
              <a:t>získat distanční formou (např. laboratorní práce)</a:t>
            </a:r>
          </a:p>
          <a:p>
            <a:pPr lvl="2" eaLnBrk="1" hangingPunct="1"/>
            <a:r>
              <a:rPr lang="cs-CZ" altLang="cs-CZ" sz="1900" smtClean="0">
                <a:latin typeface="Tahoma" panose="020B0604030504040204" pitchFamily="34" charset="0"/>
              </a:rPr>
              <a:t>poskytování doplňkových informací a další</a:t>
            </a:r>
          </a:p>
          <a:p>
            <a:pPr eaLnBrk="1" hangingPunct="1"/>
            <a:r>
              <a:rPr lang="cs-CZ" altLang="cs-CZ" sz="2000" b="1" smtClean="0">
                <a:latin typeface="Tahoma" panose="020B0604030504040204" pitchFamily="34" charset="0"/>
              </a:rPr>
              <a:t>Zkouška</a:t>
            </a:r>
          </a:p>
          <a:p>
            <a:pPr lvl="1" eaLnBrk="1" hangingPunct="1"/>
            <a:r>
              <a:rPr lang="cs-CZ" altLang="cs-CZ" sz="2000" smtClean="0">
                <a:latin typeface="Tahoma" panose="020B0604030504040204" pitchFamily="34" charset="0"/>
              </a:rPr>
              <a:t>ověřování znalostí studujících (prezenční)</a:t>
            </a:r>
          </a:p>
          <a:p>
            <a:pPr lvl="1" eaLnBrk="1" hangingPunct="1"/>
            <a:r>
              <a:rPr lang="cs-CZ" altLang="cs-CZ" sz="2000" smtClean="0">
                <a:latin typeface="Tahoma" panose="020B0604030504040204" pitchFamily="34" charset="0"/>
              </a:rPr>
              <a:t>podmínkou vykonání je obvykle vypracování zadaných úkolů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endParaRPr lang="cs-CZ" altLang="cs-CZ" sz="190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89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890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890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890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90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90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90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90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90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90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7772400" cy="1566863"/>
          </a:xfrm>
        </p:spPr>
        <p:txBody>
          <a:bodyPr/>
          <a:lstStyle/>
          <a:p>
            <a:pPr eaLnBrk="1" hangingPunct="1">
              <a:defRPr/>
            </a:pPr>
            <a: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E-learning aktuálně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684213" y="1773238"/>
            <a:ext cx="7848600" cy="131127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4524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452438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452438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4524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4524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4524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4524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4524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4524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600" b="1">
                <a:latin typeface="Arial Narrow" panose="020B0606020202030204" pitchFamily="34" charset="0"/>
              </a:rPr>
              <a:t>Multimediální  podpora  vzdělávacího  procesu,  spojená s moderními informačními a komunikačními technologiemi, jejichž úkolem je zkvalitnění vzdělávání.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3429000"/>
            <a:ext cx="7847013" cy="3095625"/>
          </a:xfrm>
        </p:spPr>
        <p:txBody>
          <a:bodyPr/>
          <a:lstStyle/>
          <a:p>
            <a:pPr eaLnBrk="1" hangingPunct="1"/>
            <a:r>
              <a:rPr lang="cs-CZ" altLang="cs-CZ" sz="2000" smtClean="0">
                <a:latin typeface="Tahoma" panose="020B0604030504040204" pitchFamily="34" charset="0"/>
              </a:rPr>
              <a:t>využití zejména pro distanční formu vzdělávání</a:t>
            </a:r>
          </a:p>
          <a:p>
            <a:pPr eaLnBrk="1" hangingPunct="1"/>
            <a:r>
              <a:rPr lang="cs-CZ" altLang="cs-CZ" sz="2000" smtClean="0">
                <a:latin typeface="Tahoma" panose="020B0604030504040204" pitchFamily="34" charset="0"/>
              </a:rPr>
              <a:t>především </a:t>
            </a:r>
            <a:r>
              <a:rPr lang="cs-CZ" altLang="cs-CZ" sz="2000" b="1" smtClean="0">
                <a:latin typeface="Tahoma" panose="020B0604030504040204" pitchFamily="34" charset="0"/>
              </a:rPr>
              <a:t>on-line</a:t>
            </a:r>
            <a:r>
              <a:rPr lang="cs-CZ" altLang="cs-CZ" sz="2000" smtClean="0">
                <a:latin typeface="Tahoma" panose="020B0604030504040204" pitchFamily="34" charset="0"/>
              </a:rPr>
              <a:t> (Internet), částečně </a:t>
            </a:r>
            <a:r>
              <a:rPr lang="cs-CZ" altLang="cs-CZ" sz="2000" b="1" smtClean="0">
                <a:latin typeface="Tahoma" panose="020B0604030504040204" pitchFamily="34" charset="0"/>
              </a:rPr>
              <a:t>off-line</a:t>
            </a:r>
            <a:r>
              <a:rPr lang="cs-CZ" altLang="cs-CZ" sz="2000" smtClean="0">
                <a:latin typeface="Tahoma" panose="020B0604030504040204" pitchFamily="34" charset="0"/>
              </a:rPr>
              <a:t> (CD, DVD ...)</a:t>
            </a:r>
          </a:p>
          <a:p>
            <a:pPr eaLnBrk="1" hangingPunct="1"/>
            <a:r>
              <a:rPr lang="cs-CZ" altLang="cs-CZ" sz="2000" smtClean="0">
                <a:latin typeface="Tahoma" panose="020B0604030504040204" pitchFamily="34" charset="0"/>
              </a:rPr>
              <a:t>on-line komunikace</a:t>
            </a:r>
          </a:p>
          <a:p>
            <a:pPr lvl="1" eaLnBrk="1" hangingPunct="1"/>
            <a:r>
              <a:rPr lang="cs-CZ" altLang="cs-CZ" sz="2000" b="1" smtClean="0">
                <a:latin typeface="Tahoma" panose="020B0604030504040204" pitchFamily="34" charset="0"/>
              </a:rPr>
              <a:t>synchronní</a:t>
            </a:r>
            <a:r>
              <a:rPr lang="cs-CZ" altLang="cs-CZ" sz="2000" smtClean="0">
                <a:latin typeface="Tahoma" panose="020B0604030504040204" pitchFamily="34" charset="0"/>
              </a:rPr>
              <a:t> (v reálném čase): videokonference, chat ...</a:t>
            </a:r>
          </a:p>
          <a:p>
            <a:pPr lvl="1" eaLnBrk="1" hangingPunct="1"/>
            <a:r>
              <a:rPr lang="cs-CZ" altLang="cs-CZ" sz="2000" b="1" smtClean="0">
                <a:latin typeface="Tahoma" panose="020B0604030504040204" pitchFamily="34" charset="0"/>
              </a:rPr>
              <a:t>asynchronní</a:t>
            </a:r>
            <a:r>
              <a:rPr lang="cs-CZ" altLang="cs-CZ" sz="2000" smtClean="0">
                <a:latin typeface="Tahoma" panose="020B0604030504040204" pitchFamily="34" charset="0"/>
              </a:rPr>
              <a:t>: e-mail, diskusní fórum (klub) ...</a:t>
            </a:r>
          </a:p>
          <a:p>
            <a:pPr eaLnBrk="1" hangingPunct="1"/>
            <a:r>
              <a:rPr lang="cs-CZ" altLang="cs-CZ" sz="2000" b="1" smtClean="0">
                <a:latin typeface="Tahoma" panose="020B0604030504040204" pitchFamily="34" charset="0"/>
              </a:rPr>
              <a:t>LMS</a:t>
            </a:r>
            <a:r>
              <a:rPr lang="cs-CZ" altLang="cs-CZ" sz="2000" smtClean="0">
                <a:latin typeface="Tahoma" panose="020B0604030504040204" pitchFamily="34" charset="0"/>
              </a:rPr>
              <a:t> (Learning Management System) - systém pro řízení výuky</a:t>
            </a:r>
          </a:p>
          <a:p>
            <a:pPr lvl="1" eaLnBrk="1" hangingPunct="1"/>
            <a:r>
              <a:rPr lang="cs-CZ" altLang="cs-CZ" sz="2000" smtClean="0">
                <a:latin typeface="Tahoma" panose="020B0604030504040204" pitchFamily="34" charset="0"/>
              </a:rPr>
              <a:t>zefektivnění řízení studia i jeho administrace</a:t>
            </a:r>
          </a:p>
          <a:p>
            <a:pPr lvl="1" eaLnBrk="1" hangingPunct="1"/>
            <a:r>
              <a:rPr lang="cs-CZ" altLang="cs-CZ" sz="2000" smtClean="0">
                <a:latin typeface="Tahoma" panose="020B0604030504040204" pitchFamily="34" charset="0"/>
              </a:rPr>
              <a:t>studijní opory, testy, komunikace, virtuální třídy ...</a:t>
            </a:r>
          </a:p>
          <a:p>
            <a:pPr eaLnBrk="1" hangingPunct="1"/>
            <a:endParaRPr lang="cs-CZ" altLang="cs-CZ" sz="2000" smtClean="0">
              <a:latin typeface="Tahoma" panose="020B0604030504040204" pitchFamily="34" charset="0"/>
            </a:endParaRPr>
          </a:p>
          <a:p>
            <a:pPr eaLnBrk="1" hangingPunct="1"/>
            <a:endParaRPr lang="cs-CZ" altLang="cs-CZ" sz="200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1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1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1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animBg="1"/>
      <p:bldP spid="9216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7772400" cy="1566863"/>
          </a:xfrm>
        </p:spPr>
        <p:txBody>
          <a:bodyPr/>
          <a:lstStyle/>
          <a:p>
            <a:pPr eaLnBrk="1" hangingPunct="1">
              <a:defRPr/>
            </a:pPr>
            <a: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LMS Unifor - úvod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684213" y="1773238"/>
            <a:ext cx="7920037" cy="9144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tabLst>
                <a:tab pos="4524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tabLst>
                <a:tab pos="452438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452438" algn="l"/>
              </a:tabLs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4524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4524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4524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4524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4524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4524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600" b="1">
                <a:latin typeface="Arial Narrow" panose="020B0606020202030204" pitchFamily="34" charset="0"/>
              </a:rPr>
              <a:t>Studijní informační systém pro distanční a další vzdělávání. Hlavním komunikačním médiem je mezinárodní síť Internet.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924175"/>
            <a:ext cx="8062913" cy="3600450"/>
          </a:xfrm>
        </p:spPr>
        <p:txBody>
          <a:bodyPr/>
          <a:lstStyle/>
          <a:p>
            <a:pPr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Klientské zařízení (počítač studujícího)</a:t>
            </a: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běžné PC, Mac, tablet … </a:t>
            </a: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internetový prohlížeč</a:t>
            </a: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připojení k </a:t>
            </a:r>
            <a:r>
              <a:rPr lang="cs-CZ" altLang="cs-CZ" sz="2000" dirty="0" smtClean="0">
                <a:latin typeface="Tahoma" panose="020B0604030504040204" pitchFamily="34" charset="0"/>
              </a:rPr>
              <a:t>Internetu</a:t>
            </a:r>
            <a:endParaRPr lang="cs-CZ" altLang="cs-CZ" sz="2000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animBg="1"/>
      <p:bldP spid="9523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7772400" cy="1566863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LMS </a:t>
            </a:r>
            <a:r>
              <a:rPr lang="cs-CZ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Unifor</a:t>
            </a: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- přihlášení</a:t>
            </a:r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8278688" cy="4968130"/>
          </a:xfrm>
        </p:spPr>
        <p:txBody>
          <a:bodyPr/>
          <a:lstStyle/>
          <a:p>
            <a:pPr eaLnBrk="1" hangingPunct="1"/>
            <a:r>
              <a:rPr lang="cs-CZ" altLang="cs-CZ" sz="2000" b="1" dirty="0" smtClean="0">
                <a:latin typeface="Tahoma" panose="020B0604030504040204" pitchFamily="34" charset="0"/>
              </a:rPr>
              <a:t>Vstup prostřednictvím Portálu UP</a:t>
            </a:r>
          </a:p>
          <a:p>
            <a:pPr lvl="1" eaLnBrk="1" hangingPunct="1"/>
            <a:r>
              <a:rPr lang="cs-CZ" altLang="cs-CZ" sz="2000" b="1" dirty="0" smtClean="0">
                <a:latin typeface="Tahoma" panose="020B0604030504040204" pitchFamily="34" charset="0"/>
                <a:sym typeface="Wingdings" panose="05000000000000000000" pitchFamily="2" charset="2"/>
                <a:hlinkClick r:id="rId3"/>
              </a:rPr>
              <a:t>https://portal.upol.cz</a:t>
            </a:r>
            <a:endParaRPr lang="cs-CZ" altLang="cs-CZ" sz="2000" dirty="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uživatelské jméno = Portál ID</a:t>
            </a:r>
          </a:p>
          <a:p>
            <a:pPr lvl="2" eaLnBrk="1" hangingPunct="1"/>
            <a:r>
              <a:rPr lang="cs-CZ" altLang="cs-CZ" sz="1600" b="1" dirty="0" smtClean="0">
                <a:latin typeface="Tahoma" panose="020B0604030504040204" pitchFamily="34" charset="0"/>
                <a:sym typeface="Wingdings" panose="05000000000000000000" pitchFamily="2" charset="2"/>
              </a:rPr>
              <a:t>GDPR </a:t>
            </a:r>
          </a:p>
          <a:p>
            <a:pPr lvl="2" eaLnBrk="1" hangingPunct="1"/>
            <a:r>
              <a:rPr lang="cs-CZ" altLang="cs-CZ" sz="1600" b="1" dirty="0" smtClean="0">
                <a:latin typeface="Tahoma" panose="020B0604030504040204" pitchFamily="34" charset="0"/>
                <a:sym typeface="Wingdings" panose="05000000000000000000" pitchFamily="2" charset="2"/>
              </a:rPr>
              <a:t>E-přihláška</a:t>
            </a:r>
            <a:r>
              <a:rPr lang="cs-CZ" altLang="cs-CZ" sz="1600" b="1" dirty="0">
                <a:latin typeface="Tahoma" panose="020B0604030504040204" pitchFamily="34" charset="0"/>
                <a:sym typeface="Wingdings" panose="05000000000000000000" pitchFamily="2" charset="2"/>
              </a:rPr>
              <a:t>: </a:t>
            </a:r>
            <a:r>
              <a:rPr lang="cs-CZ" altLang="cs-CZ" sz="1600" b="1" dirty="0">
                <a:latin typeface="Tahoma" panose="020B0604030504040204" pitchFamily="34" charset="0"/>
                <a:sym typeface="Wingdings" panose="05000000000000000000" pitchFamily="2" charset="2"/>
                <a:hlinkClick r:id="rId4"/>
              </a:rPr>
              <a:t>https://</a:t>
            </a:r>
            <a:r>
              <a:rPr lang="cs-CZ" altLang="cs-CZ" sz="1600" b="1" dirty="0" smtClean="0">
                <a:latin typeface="Tahoma" panose="020B0604030504040204" pitchFamily="34" charset="0"/>
                <a:sym typeface="Wingdings" panose="05000000000000000000" pitchFamily="2" charset="2"/>
                <a:hlinkClick r:id="rId4"/>
              </a:rPr>
              <a:t>eprihlaska.upol.cz</a:t>
            </a:r>
            <a:endParaRPr lang="cs-CZ" altLang="cs-CZ" sz="1600" b="1" dirty="0" smtClean="0">
              <a:latin typeface="Tahoma" panose="020B0604030504040204" pitchFamily="34" charset="0"/>
              <a:sym typeface="Wingdings" panose="05000000000000000000" pitchFamily="2" charset="2"/>
            </a:endParaRPr>
          </a:p>
          <a:p>
            <a:pPr lvl="2" eaLnBrk="1" hangingPunct="1"/>
            <a:r>
              <a:rPr lang="cs-CZ" altLang="cs-CZ" sz="1600" b="1" dirty="0" smtClean="0">
                <a:latin typeface="Tahoma" panose="020B0604030504040204" pitchFamily="34" charset="0"/>
                <a:sym typeface="Wingdings" panose="05000000000000000000" pitchFamily="2" charset="2"/>
              </a:rPr>
              <a:t>Nápověda </a:t>
            </a:r>
            <a:r>
              <a:rPr lang="cs-CZ" altLang="cs-CZ" sz="1600" b="1" dirty="0">
                <a:latin typeface="Tahoma" panose="020B0604030504040204" pitchFamily="34" charset="0"/>
                <a:sym typeface="Wingdings" panose="05000000000000000000" pitchFamily="2" charset="2"/>
              </a:rPr>
              <a:t>k </a:t>
            </a:r>
            <a:r>
              <a:rPr lang="cs-CZ" altLang="cs-CZ" sz="1600" b="1" dirty="0" smtClean="0">
                <a:latin typeface="Tahoma" panose="020B0604030504040204" pitchFamily="34" charset="0"/>
                <a:sym typeface="Wingdings" panose="05000000000000000000" pitchFamily="2" charset="2"/>
              </a:rPr>
              <a:t>Portálu: </a:t>
            </a:r>
            <a:r>
              <a:rPr lang="cs-CZ" altLang="cs-CZ" sz="1600" b="1" dirty="0">
                <a:latin typeface="Tahoma" panose="020B0604030504040204" pitchFamily="34" charset="0"/>
                <a:sym typeface="Wingdings" panose="05000000000000000000" pitchFamily="2" charset="2"/>
                <a:hlinkClick r:id="rId5"/>
              </a:rPr>
              <a:t>https://wiki.upol.cz/upwiki/Portal</a:t>
            </a:r>
            <a:endParaRPr lang="cs-CZ" altLang="cs-CZ" sz="1600" b="1" dirty="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heslo </a:t>
            </a:r>
            <a:r>
              <a:rPr lang="cs-CZ" altLang="cs-CZ" sz="2000" dirty="0" smtClean="0">
                <a:latin typeface="Tahoma" panose="020B0604030504040204" pitchFamily="34" charset="0"/>
              </a:rPr>
              <a:t>= </a:t>
            </a:r>
            <a:r>
              <a:rPr lang="cs-CZ" altLang="cs-CZ" sz="2000" strike="dblStrike" dirty="0" smtClean="0">
                <a:latin typeface="Tahoma" panose="020B0604030504040204" pitchFamily="34" charset="0"/>
              </a:rPr>
              <a:t>rodné číslo bez </a:t>
            </a:r>
            <a:r>
              <a:rPr lang="cs-CZ" altLang="cs-CZ" sz="2000" strike="dblStrike" dirty="0" smtClean="0">
                <a:latin typeface="Tahoma" panose="020B0604030504040204" pitchFamily="34" charset="0"/>
              </a:rPr>
              <a:t>lomítka</a:t>
            </a:r>
          </a:p>
          <a:p>
            <a:pPr lvl="2" eaLnBrk="1" hangingPunct="1"/>
            <a:r>
              <a:rPr lang="cs-CZ" altLang="cs-CZ" sz="1600" dirty="0">
                <a:latin typeface="Tahoma" panose="020B0604030504040204" pitchFamily="34" charset="0"/>
              </a:rPr>
              <a:t>Prvotní nastavení hesla: </a:t>
            </a:r>
            <a:r>
              <a:rPr lang="cs-CZ" altLang="cs-CZ" sz="1600" b="1" dirty="0">
                <a:latin typeface="Tahoma" panose="020B0604030504040204" pitchFamily="34" charset="0"/>
                <a:hlinkClick r:id="rId6"/>
              </a:rPr>
              <a:t>https://wiki.upol.cz/upwiki/Nastaveni_hesla</a:t>
            </a:r>
            <a:endParaRPr lang="cs-CZ" altLang="cs-CZ" sz="1600" b="1" dirty="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přihlášení </a:t>
            </a:r>
            <a:r>
              <a:rPr lang="cs-CZ" altLang="cs-CZ" sz="2000" dirty="0" smtClean="0">
                <a:latin typeface="Tahoma" panose="020B0604030504040204" pitchFamily="34" charset="0"/>
              </a:rPr>
              <a:t>do Portálu UP</a:t>
            </a:r>
          </a:p>
          <a:p>
            <a:pPr lvl="2" eaLnBrk="1" hangingPunct="1"/>
            <a:r>
              <a:rPr lang="cs-CZ" altLang="cs-CZ" sz="1600" b="1" dirty="0" smtClean="0"/>
              <a:t>Přihlásit se</a:t>
            </a:r>
            <a:r>
              <a:rPr lang="cs-CZ" altLang="cs-CZ" sz="1600" b="1" i="1" dirty="0" smtClean="0"/>
              <a:t> </a:t>
            </a:r>
            <a:r>
              <a:rPr lang="cs-CZ" altLang="cs-CZ" sz="1600" dirty="0" smtClean="0"/>
              <a:t>(na úvodní stránce)</a:t>
            </a:r>
          </a:p>
          <a:p>
            <a:pPr lvl="1" eaLnBrk="1" hangingPunct="1"/>
            <a:r>
              <a:rPr lang="cs-CZ" altLang="cs-CZ" sz="2000" dirty="0" smtClean="0">
                <a:latin typeface="Tahoma" panose="020B0604030504040204" pitchFamily="34" charset="0"/>
              </a:rPr>
              <a:t>přihlášení do LMS Unifor</a:t>
            </a:r>
          </a:p>
          <a:p>
            <a:pPr lvl="2" eaLnBrk="1" hangingPunct="1"/>
            <a:r>
              <a:rPr lang="cs-CZ" altLang="cs-CZ" sz="1600" b="1" dirty="0" smtClean="0">
                <a:latin typeface="Tahoma" panose="020B0604030504040204" pitchFamily="34" charset="0"/>
              </a:rPr>
              <a:t>Zelená dlaždice „LMS Unifor“ </a:t>
            </a:r>
            <a:r>
              <a:rPr lang="cs-CZ" altLang="cs-CZ" sz="1600" b="1" dirty="0">
                <a:latin typeface="Tahoma" panose="020B0604030504040204" pitchFamily="34" charset="0"/>
                <a:sym typeface="Wingdings" panose="05000000000000000000" pitchFamily="2" charset="2"/>
              </a:rPr>
              <a:t> </a:t>
            </a:r>
            <a:endParaRPr lang="cs-CZ" altLang="cs-CZ" sz="1600" b="1" dirty="0" smtClean="0">
              <a:latin typeface="Tahoma" panose="020B0604030504040204" pitchFamily="34" charset="0"/>
              <a:sym typeface="Wingdings" panose="05000000000000000000" pitchFamily="2" charset="2"/>
            </a:endParaRPr>
          </a:p>
          <a:p>
            <a:pPr lvl="2" eaLnBrk="1" hangingPunct="1"/>
            <a:r>
              <a:rPr lang="cs-CZ" altLang="cs-CZ" sz="1600" b="1" dirty="0">
                <a:latin typeface="Tahoma" panose="020B0604030504040204" pitchFamily="34" charset="0"/>
                <a:sym typeface="Wingdings" panose="05000000000000000000" pitchFamily="2" charset="2"/>
              </a:rPr>
              <a:t> </a:t>
            </a:r>
            <a:r>
              <a:rPr lang="cs-CZ" altLang="cs-CZ" sz="1600" b="1" dirty="0" smtClean="0">
                <a:latin typeface="Tahoma" panose="020B0604030504040204" pitchFamily="34" charset="0"/>
                <a:sym typeface="Wingdings" panose="05000000000000000000" pitchFamily="2" charset="2"/>
              </a:rPr>
              <a:t>„</a:t>
            </a:r>
            <a:r>
              <a:rPr lang="cs-CZ" altLang="cs-CZ" sz="1600" b="1" dirty="0" err="1" smtClean="0">
                <a:latin typeface="Tahoma" panose="020B0604030504040204" pitchFamily="34" charset="0"/>
                <a:sym typeface="Wingdings" panose="05000000000000000000" pitchFamily="2" charset="2"/>
              </a:rPr>
              <a:t>StagID</a:t>
            </a:r>
            <a:r>
              <a:rPr lang="cs-CZ" altLang="cs-CZ" sz="1600" b="1" dirty="0" smtClean="0">
                <a:latin typeface="Tahoma" panose="020B0604030504040204" pitchFamily="34" charset="0"/>
                <a:sym typeface="Wingdings" panose="05000000000000000000" pitchFamily="2" charset="2"/>
              </a:rPr>
              <a:t>“ (</a:t>
            </a:r>
            <a:r>
              <a:rPr lang="cs-CZ" altLang="cs-CZ" sz="1600" b="1" dirty="0" smtClean="0">
                <a:latin typeface="Tahoma" panose="020B0604030504040204" pitchFamily="34" charset="0"/>
                <a:sym typeface="Wingdings" panose="05000000000000000000" pitchFamily="2" charset="2"/>
              </a:rPr>
              <a:t>E20…) </a:t>
            </a:r>
            <a:r>
              <a:rPr lang="cs-CZ" altLang="cs-CZ" sz="1600" b="1" dirty="0">
                <a:latin typeface="Tahoma" panose="020B0604030504040204" pitchFamily="34" charset="0"/>
                <a:sym typeface="Wingdings" panose="05000000000000000000" pitchFamily="2" charset="2"/>
              </a:rPr>
              <a:t></a:t>
            </a:r>
            <a:endParaRPr lang="cs-CZ" altLang="cs-CZ" sz="1600" b="1" dirty="0" smtClean="0">
              <a:latin typeface="Tahoma" panose="020B0604030504040204" pitchFamily="34" charset="0"/>
              <a:sym typeface="Wingdings" panose="05000000000000000000" pitchFamily="2" charset="2"/>
            </a:endParaRPr>
          </a:p>
          <a:p>
            <a:pPr lvl="2" eaLnBrk="1" hangingPunct="1"/>
            <a:r>
              <a:rPr lang="cs-CZ" altLang="cs-CZ" sz="1600" b="1" dirty="0" smtClean="0">
                <a:latin typeface="Tahoma" panose="020B0604030504040204" pitchFamily="34" charset="0"/>
                <a:sym typeface="Wingdings" panose="05000000000000000000" pitchFamily="2" charset="2"/>
              </a:rPr>
              <a:t> „Pedagogická </a:t>
            </a:r>
            <a:r>
              <a:rPr lang="cs-CZ" altLang="cs-CZ" sz="1600" b="1" dirty="0">
                <a:latin typeface="Tahoma" panose="020B0604030504040204" pitchFamily="34" charset="0"/>
                <a:sym typeface="Wingdings" panose="05000000000000000000" pitchFamily="2" charset="2"/>
              </a:rPr>
              <a:t>fakulta“</a:t>
            </a:r>
            <a:endParaRPr lang="cs-CZ" altLang="cs-CZ" sz="1600" b="1" dirty="0" smtClean="0">
              <a:latin typeface="Tahoma" panose="020B0604030504040204" pitchFamily="34" charset="0"/>
            </a:endParaRPr>
          </a:p>
          <a:p>
            <a:pPr lvl="2" eaLnBrk="1" hangingPunct="1"/>
            <a:r>
              <a:rPr lang="cs-CZ" altLang="cs-CZ" sz="1600" dirty="0" smtClean="0">
                <a:latin typeface="Tahoma" panose="020B0604030504040204" pitchFamily="34" charset="0"/>
              </a:rPr>
              <a:t>při prvním vstupu je vyžadována změna hesla pro přímý vstup  (+ GDPR)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7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7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7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7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7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7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77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77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77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77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77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77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77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77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77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77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77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77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776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776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776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776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4" grpId="0" build="p"/>
    </p:bldLst>
  </p:timing>
</p:sld>
</file>

<file path=ppt/theme/theme1.xml><?xml version="1.0" encoding="utf-8"?>
<a:theme xmlns:a="http://schemas.openxmlformats.org/drawingml/2006/main" name="Vrstvy">
  <a:themeElements>
    <a:clrScheme name="Vrstvy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Vrstvy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rstvy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0</TotalTime>
  <Words>1173</Words>
  <Application>Microsoft Office PowerPoint</Application>
  <PresentationFormat>Předvádění na obrazovce (4:3)</PresentationFormat>
  <Paragraphs>228</Paragraphs>
  <Slides>21</Slides>
  <Notes>21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Vrstvy</vt:lpstr>
      <vt:lpstr>E-learning na PdF UP úvodní seznámení</vt:lpstr>
      <vt:lpstr>Obsah prezentace</vt:lpstr>
      <vt:lpstr>Proč e-learning ?</vt:lpstr>
      <vt:lpstr>Distanční vzdělávání (DiV)</vt:lpstr>
      <vt:lpstr>Distanční vzdělávání (DiV)</vt:lpstr>
      <vt:lpstr>Distanční vzdělávání (DiV)</vt:lpstr>
      <vt:lpstr>E-learning aktuálně</vt:lpstr>
      <vt:lpstr>LMS Unifor - úvod</vt:lpstr>
      <vt:lpstr>LMS Unifor - přihlášení</vt:lpstr>
      <vt:lpstr>LMS Unifor - přihlášení</vt:lpstr>
      <vt:lpstr>LMS Unifor - struktura studia</vt:lpstr>
      <vt:lpstr>LMS Unifor - úkoly</vt:lpstr>
      <vt:lpstr>LMS Unifor - prezenční akce</vt:lpstr>
      <vt:lpstr>LMS Unifor - komunikace</vt:lpstr>
      <vt:lpstr>LMS Unifor - komunikace</vt:lpstr>
      <vt:lpstr>LMS Unifor - komunikace</vt:lpstr>
      <vt:lpstr>LMS Unifor - testy</vt:lpstr>
      <vt:lpstr>LMS Unifor - zdroje informací</vt:lpstr>
      <vt:lpstr>LMS Unifor - studující</vt:lpstr>
      <vt:lpstr>LMS Unifor - studující</vt:lpstr>
      <vt:lpstr>LMS Unifor - závěr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 na PdF UP</dc:title>
  <dc:creator/>
  <cp:lastModifiedBy/>
  <cp:revision>116</cp:revision>
  <dcterms:created xsi:type="dcterms:W3CDTF">2005-09-21T12:29:58Z</dcterms:created>
  <dcterms:modified xsi:type="dcterms:W3CDTF">2020-09-18T20:56:35Z</dcterms:modified>
</cp:coreProperties>
</file>