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73" r:id="rId10"/>
    <p:sldId id="277" r:id="rId11"/>
    <p:sldId id="264" r:id="rId12"/>
    <p:sldId id="265" r:id="rId13"/>
    <p:sldId id="267" r:id="rId14"/>
    <p:sldId id="278" r:id="rId15"/>
    <p:sldId id="268" r:id="rId16"/>
    <p:sldId id="269" r:id="rId17"/>
    <p:sldId id="266" r:id="rId18"/>
    <p:sldId id="270" r:id="rId19"/>
    <p:sldId id="271" r:id="rId20"/>
    <p:sldId id="272" r:id="rId21"/>
    <p:sldId id="275" r:id="rId22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12" autoAdjust="0"/>
  </p:normalViewPr>
  <p:slideViewPr>
    <p:cSldViewPr>
      <p:cViewPr varScale="1">
        <p:scale>
          <a:sx n="95" d="100"/>
          <a:sy n="95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97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B761BF-288F-4D32-8B55-19BDB848C6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8123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F821E4-81E5-45FD-805A-819861CAFF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7890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AA0C48-7084-4012-949D-C6601E9B3566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54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5A4E2F-81CD-4D61-AE61-ECD2C39D6CB1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3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CF1EDD-F999-4AE3-80D4-C9D971B85A38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79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E6DD90-AD8D-41E6-AE24-44A2BF20950F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237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7C576F-8B9E-444F-9265-B9060B23430E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78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5BC7C4-8A68-4153-B335-DED767746A9A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59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5BC7C4-8A68-4153-B335-DED767746A9A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59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69179E-E749-4B2B-A729-D6AF0BA52A1C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8792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310CB-43FA-4070-BD6E-89B617DAD01E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6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932D35-8D61-42D1-BB0C-8398CC1D8BBE}" type="slidenum">
              <a:rPr lang="cs-CZ" altLang="cs-CZ" smtClean="0"/>
              <a:pPr>
                <a:spcBef>
                  <a:spcPct val="0"/>
                </a:spcBef>
              </a:pPr>
              <a:t>18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54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DA8665-6F30-49F7-AC26-04A49B0663AA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85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C105ED-3D30-4878-A84F-93E2724547B4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15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DD605D-D115-46C0-9573-D77B7824E275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42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62337B-CFFE-44CC-B6E0-626814BAEE82}" type="slidenum">
              <a:rPr lang="cs-CZ" altLang="cs-CZ" smtClean="0"/>
              <a:pPr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7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518804-FC7C-466B-86D2-93CA4FCD67F6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41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29B37B-B0AA-4706-B381-9B0B28D02418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45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9640C4-ABD6-4690-A089-7F67832843A1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0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F2ADF-781C-4B2E-AD99-6CEF857933AD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5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D0B5F2-79EA-47F9-AF34-04DD640ABD45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44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DC7935-5167-4D8D-BD8B-EEF218FAFAB5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5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5A803F-43A4-4310-9056-1C7A5C0FBF3A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20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cs-CZ" altLang="cs-CZ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cs-CZ" altLang="cs-CZ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cs-CZ" altLang="cs-CZ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870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45E6-7A4D-4D45-8E14-2C523F702B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423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2FF5-54D9-4091-9E57-489447047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198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0A571-75E0-4728-9B82-6F3EED3AB4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406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9B0F7-868F-45CF-AD6B-1CB6EB9197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155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3B7CF-7B36-4C9E-9589-677BD7E987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591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096FA-1F37-4C05-B488-6F49373067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36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34199-5202-481B-A2D8-0CD015C49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43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C0441-7225-46B9-8301-DA4B8CADDC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89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B2026-FA01-4AFC-9BAB-E4511B698E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55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D324-0B73-4169-A5D6-B40F235B78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52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6E4F6-1BE7-4A74-8A20-3292DB02AF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148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cs-CZ" altLang="cs-CZ" sz="2400" smtClean="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860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B7A2FD4-2D31-4830-A0A9-126B52DF46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nifor.pdf@upol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nifor.upol.cz/pedagogick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unifor.pdf@upol.cz" TargetMode="External"/><Relationship Id="rId4" Type="http://schemas.openxmlformats.org/officeDocument/2006/relationships/hyperlink" Target="https://portal.upol.cz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lmsunifor.com/student-cd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upol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upol.cz/upwiki/Nastaveni_hesla" TargetMode="External"/><Relationship Id="rId5" Type="http://schemas.openxmlformats.org/officeDocument/2006/relationships/hyperlink" Target="https://wiki.upol.cz/upwiki/Portal" TargetMode="External"/><Relationship Id="rId4" Type="http://schemas.openxmlformats.org/officeDocument/2006/relationships/hyperlink" Target="https://eprihlaska.upol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9763" y="1143000"/>
            <a:ext cx="6777037" cy="22098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E-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learning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na PdF UP</a:t>
            </a:r>
            <a:b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úvodní seznámení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395288" y="6165850"/>
            <a:ext cx="8353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         Pedagogická fakulta Univerzity Palackého v Olomouci                       </a:t>
            </a:r>
            <a:r>
              <a:rPr lang="cs-CZ" altLang="cs-CZ" sz="1800" dirty="0" smtClean="0">
                <a:latin typeface="Tahoma" panose="020B0604030504040204" pitchFamily="34" charset="0"/>
              </a:rPr>
              <a:t>2020</a:t>
            </a:r>
            <a:endParaRPr lang="cs-CZ" altLang="cs-CZ" sz="1800" dirty="0" smtClean="0">
              <a:latin typeface="Tahoma" panose="020B0604030504040204" pitchFamily="34" charset="0"/>
            </a:endParaRPr>
          </a:p>
        </p:txBody>
      </p:sp>
      <p:sp>
        <p:nvSpPr>
          <p:cNvPr id="512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3168650" cy="1873250"/>
          </a:xfrm>
          <a:noFill/>
        </p:spPr>
        <p:txBody>
          <a:bodyPr anchor="t"/>
          <a:lstStyle/>
          <a:p>
            <a:pPr algn="l" eaLnBrk="1" hangingPunct="1"/>
            <a:r>
              <a:rPr lang="cs-CZ" altLang="cs-CZ" sz="2000" b="1" smtClean="0">
                <a:latin typeface="Tahoma" panose="020B0604030504040204" pitchFamily="34" charset="0"/>
              </a:rPr>
              <a:t>Ing. Jiří Štencl</a:t>
            </a:r>
          </a:p>
          <a:p>
            <a:pPr algn="l" eaLnBrk="1" hangingPunct="1"/>
            <a:endParaRPr lang="cs-CZ" altLang="cs-CZ" sz="2000" smtClean="0">
              <a:latin typeface="Tahoma" panose="020B0604030504040204" pitchFamily="34" charset="0"/>
            </a:endParaRPr>
          </a:p>
          <a:p>
            <a:pPr algn="l" eaLnBrk="1" hangingPunct="1"/>
            <a:r>
              <a:rPr lang="cs-CZ" altLang="cs-CZ" sz="2000" smtClean="0">
                <a:latin typeface="Tahoma" panose="020B0604030504040204" pitchFamily="34" charset="0"/>
              </a:rPr>
              <a:t>Pedagogická fakulta UP</a:t>
            </a:r>
          </a:p>
          <a:p>
            <a:pPr algn="l" eaLnBrk="1" hangingPunct="1"/>
            <a:r>
              <a:rPr lang="cs-CZ" altLang="cs-CZ" sz="2000" smtClean="0">
                <a:latin typeface="Tahoma" panose="020B0604030504040204" pitchFamily="34" charset="0"/>
              </a:rPr>
              <a:t>Žižkovo nám. 5</a:t>
            </a:r>
          </a:p>
          <a:p>
            <a:pPr algn="l" eaLnBrk="1" hangingPunct="1"/>
            <a:r>
              <a:rPr lang="cs-CZ" altLang="cs-CZ" sz="2000" smtClean="0">
                <a:latin typeface="Tahoma" panose="020B0604030504040204" pitchFamily="34" charset="0"/>
              </a:rPr>
              <a:t>771 40 Olomouc</a:t>
            </a:r>
            <a:r>
              <a:rPr lang="cs-CZ" altLang="cs-CZ" sz="1400" smtClean="0"/>
              <a:t> </a:t>
            </a:r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4716463" y="4533900"/>
            <a:ext cx="36004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latin typeface="Tahoma" panose="020B0604030504040204" pitchFamily="34" charset="0"/>
              </a:rPr>
              <a:t>telefon: 585 635 040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latin typeface="Tahoma" panose="020B0604030504040204" pitchFamily="34" charset="0"/>
              </a:rPr>
              <a:t>e-mail: </a:t>
            </a:r>
            <a:r>
              <a:rPr lang="cs-CZ" altLang="cs-CZ" sz="2000" b="1">
                <a:latin typeface="Tahoma" panose="020B0604030504040204" pitchFamily="34" charset="0"/>
                <a:hlinkClick r:id="rId3"/>
              </a:rPr>
              <a:t>unifor.pdf@upol.cz</a:t>
            </a:r>
            <a:endParaRPr lang="cs-CZ" altLang="cs-CZ" sz="20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přihlášení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8278813" cy="47513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Přímý vstup do LMS Unifor přes přihlašovací stránku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b="1" dirty="0" smtClean="0">
                <a:latin typeface="Tahoma" panose="020B0604030504040204" pitchFamily="34" charset="0"/>
                <a:hlinkClick r:id="rId3"/>
              </a:rPr>
              <a:t>https://unifor.upol.cz/pedagogicka/</a:t>
            </a:r>
            <a:endParaRPr lang="cs-CZ" altLang="cs-CZ" sz="2000" b="1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1800" dirty="0" smtClean="0">
                <a:latin typeface="Tahoma" panose="020B0604030504040204" pitchFamily="34" charset="0"/>
              </a:rPr>
              <a:t>POUZE v případě nemožnosti použití Portálu UP (výpadek, údržba …)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uživatelské jméno = osobní číslo v systému IS/STAG (</a:t>
            </a:r>
            <a:r>
              <a:rPr lang="cs-CZ" altLang="cs-CZ" sz="2000" dirty="0" smtClean="0">
                <a:latin typeface="Tahoma" panose="020B0604030504040204" pitchFamily="34" charset="0"/>
              </a:rPr>
              <a:t>E20…)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osobní číslo/kód („</a:t>
            </a:r>
            <a:r>
              <a:rPr lang="cs-CZ" altLang="cs-CZ" sz="2000" dirty="0" err="1" smtClean="0">
                <a:latin typeface="Tahoma" panose="020B0604030504040204" pitchFamily="34" charset="0"/>
              </a:rPr>
              <a:t>StagId</a:t>
            </a:r>
            <a:r>
              <a:rPr lang="cs-CZ" altLang="cs-CZ" sz="2000" dirty="0" smtClean="0">
                <a:latin typeface="Tahoma" panose="020B0604030504040204" pitchFamily="34" charset="0"/>
              </a:rPr>
              <a:t> “) lze zjistit i prostřednictvím portálu UP</a:t>
            </a:r>
          </a:p>
          <a:p>
            <a:pPr lvl="2" eaLnBrk="1" hangingPunct="1"/>
            <a:r>
              <a:rPr lang="cs-CZ" altLang="cs-CZ" sz="1800" dirty="0" smtClean="0">
                <a:latin typeface="Tahoma" panose="020B0604030504040204" pitchFamily="34" charset="0"/>
                <a:sym typeface="Wingdings" panose="05000000000000000000" pitchFamily="2" charset="2"/>
                <a:hlinkClick r:id="rId4"/>
              </a:rPr>
              <a:t>https://portal.upol.cz/</a:t>
            </a:r>
            <a:endParaRPr lang="cs-CZ" altLang="cs-CZ" sz="18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heslo = nastaveno uživatelem při prvním vstupu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 případě problémů s přihlášením kontaktovat administrátora LMS Unifor: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Ing. Jiří Štencl,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dirty="0" smtClean="0">
                <a:latin typeface="Tahoma" panose="020B0604030504040204" pitchFamily="34" charset="0"/>
              </a:rPr>
              <a:t>e-mail: </a:t>
            </a:r>
            <a:r>
              <a:rPr lang="cs-CZ" altLang="cs-CZ" sz="2000" b="1" dirty="0" smtClean="0">
                <a:latin typeface="Tahoma" panose="020B0604030504040204" pitchFamily="34" charset="0"/>
                <a:hlinkClick r:id="rId5"/>
              </a:rPr>
              <a:t>unifor.pdf@upol.cz</a:t>
            </a:r>
            <a:r>
              <a:rPr lang="cs-CZ" altLang="cs-CZ" sz="2000" dirty="0" smtClean="0">
                <a:latin typeface="Tahoma" panose="020B0604030504040204" pitchFamily="34" charset="0"/>
              </a:rPr>
              <a:t>,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dirty="0" smtClean="0">
                <a:latin typeface="Tahoma" panose="020B0604030504040204" pitchFamily="34" charset="0"/>
              </a:rPr>
              <a:t>telefon: 585 635 040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99465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struktura studia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700" y="1844675"/>
            <a:ext cx="8101013" cy="4392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latin typeface="Tahoma" panose="020B0604030504040204" pitchFamily="34" charset="0"/>
              </a:rPr>
              <a:t>Kurz </a:t>
            </a:r>
            <a:r>
              <a:rPr lang="cs-CZ" altLang="cs-CZ" sz="20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 Modul  Disciplína  Kapitoly distančního textu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b="1" dirty="0" smtClean="0"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Disciplína</a:t>
            </a:r>
            <a:r>
              <a:rPr lang="cs-CZ" altLang="cs-CZ" sz="2000" dirty="0" smtClean="0">
                <a:latin typeface="Tahoma" panose="020B0604030504040204" pitchFamily="34" charset="0"/>
              </a:rPr>
              <a:t> – konkrétní předmět. Obsahuje dané 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kapitoly distančního textu</a:t>
            </a:r>
            <a:r>
              <a:rPr lang="cs-CZ" altLang="cs-CZ" sz="2000" dirty="0" smtClean="0">
                <a:latin typeface="Tahoma" panose="020B0604030504040204" pitchFamily="34" charset="0"/>
              </a:rPr>
              <a:t> nebo jiné studijní opory (foto, audio, video ...)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i="1" dirty="0" smtClean="0">
                <a:latin typeface="Tahoma" panose="020B0604030504040204" pitchFamily="34" charset="0"/>
              </a:rPr>
              <a:t>(příklad disciplíny: „Obecná pedagogika“)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Modul</a:t>
            </a:r>
            <a:r>
              <a:rPr lang="cs-CZ" altLang="cs-CZ" sz="2000" dirty="0" smtClean="0">
                <a:latin typeface="Tahoma" panose="020B0604030504040204" pitchFamily="34" charset="0"/>
              </a:rPr>
              <a:t> – složen z jednotlivých disciplín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i="1" dirty="0" smtClean="0">
                <a:latin typeface="Tahoma" panose="020B0604030504040204" pitchFamily="34" charset="0"/>
              </a:rPr>
              <a:t>(příklad modulu: „Zimní semestr“)</a:t>
            </a:r>
            <a:r>
              <a:rPr lang="cs-CZ" altLang="cs-CZ" sz="2000" dirty="0" smtClean="0">
                <a:latin typeface="Tahoma" panose="020B0604030504040204" pitchFamily="34" charset="0"/>
              </a:rPr>
              <a:t/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dirty="0" smtClean="0">
                <a:latin typeface="Tahoma" panose="020B0604030504040204" pitchFamily="34" charset="0"/>
              </a:rPr>
              <a:t>pozn.: modul nemusí nutně odpovídat akademickému semestru!</a:t>
            </a:r>
            <a:endParaRPr lang="cs-CZ" altLang="cs-CZ" sz="2000" i="1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Kurz</a:t>
            </a:r>
            <a:r>
              <a:rPr lang="cs-CZ" altLang="cs-CZ" sz="2000" dirty="0" smtClean="0">
                <a:latin typeface="Tahoma" panose="020B0604030504040204" pitchFamily="34" charset="0"/>
              </a:rPr>
              <a:t> – obsahuje jeden a více modulů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i="1" dirty="0" smtClean="0">
                <a:latin typeface="Tahoma" panose="020B0604030504040204" pitchFamily="34" charset="0"/>
              </a:rPr>
              <a:t>(příklad kurzu: </a:t>
            </a:r>
            <a:r>
              <a:rPr lang="cs-CZ" altLang="cs-CZ" sz="2000" dirty="0" smtClean="0">
                <a:latin typeface="Tahoma" panose="020B0604030504040204" pitchFamily="34" charset="0"/>
              </a:rPr>
              <a:t>„</a:t>
            </a:r>
            <a:r>
              <a:rPr lang="cs-CZ" altLang="cs-CZ" sz="2000" i="1" dirty="0" smtClean="0">
                <a:latin typeface="Tahoma" panose="020B0604030504040204" pitchFamily="34" charset="0"/>
              </a:rPr>
              <a:t>2020/2021 </a:t>
            </a:r>
            <a:r>
              <a:rPr lang="cs-CZ" altLang="cs-CZ" sz="2000" i="1" dirty="0" smtClean="0">
                <a:latin typeface="Tahoma" panose="020B0604030504040204" pitchFamily="34" charset="0"/>
              </a:rPr>
              <a:t>– Hlavní celofakultní kurz“)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6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99465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úkoly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102600" cy="4392612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Krátký úkol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vyžaduje pouze stručnou odpověď - přímo v Uniforu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nelze odpovídat po stanoveném termínu</a:t>
            </a:r>
          </a:p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Dlouhý úkol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analogie se seminární prací v klasické výuce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je třeba jej vypracovat mimo Unifor (např. v textovém editoru) a zaslat k hodnocení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pokud ještě nedošlo k hodnocení práce tutorem, lze již jednou zaslaný úkol smazat a nahradit novým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práci lze zaslat i po stanoveném termínu - takový úkol však tutor může, ale nemusí přijmout.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Tutor může studujícímu práci zamítnout (neschválit)</a:t>
            </a:r>
            <a:br>
              <a:rPr lang="cs-CZ" altLang="cs-CZ" sz="2000" smtClean="0">
                <a:latin typeface="Tahoma" panose="020B0604030504040204" pitchFamily="34" charset="0"/>
              </a:rPr>
            </a:br>
            <a:r>
              <a:rPr lang="cs-CZ" altLang="cs-CZ" sz="2000" smtClean="0">
                <a:latin typeface="Tahoma" panose="020B0604030504040204" pitchFamily="34" charset="0"/>
              </a:rPr>
              <a:t>nebo vrátit k přepracování.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prezenční akce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210550" cy="4392612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Tutoriál</a:t>
            </a:r>
            <a:r>
              <a:rPr lang="cs-CZ" altLang="cs-CZ" sz="2000" smtClean="0">
                <a:latin typeface="Tahoma" panose="020B0604030504040204" pitchFamily="34" charset="0"/>
              </a:rPr>
              <a:t> / </a:t>
            </a:r>
            <a:r>
              <a:rPr lang="cs-CZ" altLang="cs-CZ" sz="2000" b="1" smtClean="0">
                <a:latin typeface="Tahoma" panose="020B0604030504040204" pitchFamily="34" charset="0"/>
              </a:rPr>
              <a:t>zkouška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možnost on-line přihlášení i odhlášení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podrobné informace a jejich okamžitá aktualizace při změně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termín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místo konání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rozsah výuky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počet přihlášených/počet volných míst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vstupní požadavky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program tutoriálu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u zkoušek nabídka více termínů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termíny všech tutoriálů či zkoušek, na které se studující přihlásil, jsou automaticky vkládány do jeho osobního kalendáře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komunikace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Společný e-mail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nástroj komunikace mimo LMS Unifor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adresa</a:t>
            </a:r>
            <a:r>
              <a:rPr lang="cs-CZ" altLang="cs-CZ" sz="2000" dirty="0">
                <a:latin typeface="Tahoma" panose="020B0604030504040204" pitchFamily="34" charset="0"/>
              </a:rPr>
              <a:t>: </a:t>
            </a:r>
            <a:r>
              <a:rPr lang="cs-CZ" altLang="cs-CZ" sz="2000" b="1" dirty="0">
                <a:latin typeface="Tahoma" panose="020B0604030504040204" pitchFamily="34" charset="0"/>
              </a:rPr>
              <a:t>budouciucitele2020@seznam.cz</a:t>
            </a:r>
            <a:endParaRPr lang="cs-CZ" altLang="cs-CZ" sz="2000" b="1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>
                <a:latin typeface="Tahoma" panose="020B0604030504040204" pitchFamily="34" charset="0"/>
              </a:rPr>
              <a:t>heslo: </a:t>
            </a:r>
            <a:r>
              <a:rPr lang="cs-CZ" altLang="cs-CZ" sz="2000" b="1" dirty="0">
                <a:latin typeface="Tahoma" panose="020B0604030504040204" pitchFamily="34" charset="0"/>
              </a:rPr>
              <a:t>rocnik2020</a:t>
            </a:r>
            <a:endParaRPr lang="cs-CZ" altLang="cs-CZ" sz="2000" b="1" dirty="0" smtClean="0">
              <a:latin typeface="Tahoma" panose="020B0604030504040204" pitchFamily="34" charset="0"/>
            </a:endParaRPr>
          </a:p>
          <a:p>
            <a:pPr lvl="1" eaLnBrk="1" hangingPunct="1"/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39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komunikace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Zprávy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interní zasílání zpráv - obdoba e-mailu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provázanost s ostatními částmi Uniforu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automatické upozorňování na došlé zprávy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možnost přeposílání na skutečný e-mail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Diskusní kluby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diskusní fóra na všech úrovních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obecná diskuse k disciplíně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konkrétní diskuse k jednotlivým kapitolám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diskuse</a:t>
            </a:r>
            <a:r>
              <a:rPr lang="pt-BR" altLang="cs-CZ" sz="2000" dirty="0" smtClean="0">
                <a:latin typeface="Tahoma" panose="020B0604030504040204" pitchFamily="34" charset="0"/>
              </a:rPr>
              <a:t> nezávisl</a:t>
            </a:r>
            <a:r>
              <a:rPr lang="cs-CZ" altLang="cs-CZ" sz="2000" dirty="0" smtClean="0">
                <a:latin typeface="Tahoma" panose="020B0604030504040204" pitchFamily="34" charset="0"/>
              </a:rPr>
              <a:t>é</a:t>
            </a:r>
            <a:r>
              <a:rPr lang="pt-BR" altLang="cs-CZ" sz="2000" dirty="0" smtClean="0">
                <a:latin typeface="Tahoma" panose="020B0604030504040204" pitchFamily="34" charset="0"/>
              </a:rPr>
              <a:t> na disciplíně</a:t>
            </a:r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komunikace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Chat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synchronní on-line komunikace v reálném čase</a:t>
            </a:r>
            <a:br>
              <a:rPr lang="cs-CZ" altLang="cs-CZ" sz="2000" dirty="0" smtClean="0">
                <a:latin typeface="Tahoma" panose="020B0604030504040204" pitchFamily="34" charset="0"/>
              </a:rPr>
            </a:br>
            <a:r>
              <a:rPr lang="cs-CZ" altLang="cs-CZ" sz="2000" dirty="0" smtClean="0">
                <a:latin typeface="Tahoma" panose="020B0604030504040204" pitchFamily="34" charset="0"/>
              </a:rPr>
              <a:t>(v Uniforu pro zjednodušení označena pouze jako online)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možnost založení vlastních komunikačních skupin („místností“)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komunikační skupiny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veřejné (přístup má kdokoliv)</a:t>
            </a:r>
          </a:p>
          <a:p>
            <a:pPr lvl="2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privátní (přístup pouze se znalostí hesla)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Novinky</a:t>
            </a:r>
            <a:endParaRPr lang="cs-CZ" altLang="cs-CZ" sz="22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obecné vzkazy od tutorů či správce Uniforu (administrátora)</a:t>
            </a:r>
            <a:endParaRPr lang="cs-CZ" altLang="cs-CZ" sz="2000" b="1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Často kladené otázky (FAQ)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dotazy uživatelů a odpovědi administrátora na ně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souvisí s funkčností a obsluhou Uniforu, netýkají se výuky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99465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Unifor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- testy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101013" cy="3744912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„Zkušební“ (cvičný) test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není hodnocen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slouží studujícímu k procvičování („test nanečisto“)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lze jej libovolně opakovat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po ukončení je možno si zobrazit správné odpovědi</a:t>
            </a:r>
          </a:p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„Ostrý“ (skutečný) test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je hodnocen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slouží k ověření znalostí studujícího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lze jej absolvovat pouze jednou </a:t>
            </a:r>
            <a:r>
              <a:rPr lang="cs-CZ" altLang="cs-CZ" sz="1400" smtClean="0">
                <a:latin typeface="Tahoma" panose="020B0604030504040204" pitchFamily="34" charset="0"/>
              </a:rPr>
              <a:t>(nový pokus je oprávněn povolit jen tutor)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nelze zobrazit správné odpovědi</a:t>
            </a:r>
          </a:p>
          <a:p>
            <a:pPr lvl="1" eaLnBrk="1" hangingPunct="1"/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endParaRPr lang="cs-CZ" altLang="cs-CZ" sz="2000" smtClean="0">
              <a:latin typeface="Tahoma" panose="020B0604030504040204" pitchFamily="34" charset="0"/>
            </a:endParaRP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788988" y="5373688"/>
            <a:ext cx="8355012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latin typeface="Tahoma" panose="020B0604030504040204" pitchFamily="34" charset="0"/>
              </a:rPr>
              <a:t>Testy je nutno absolvovat v zadaném časovém limitu, po ukončení jsou okamžitě automaticky vyhodnocovány.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  <p:bldP spid="993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zdroje informací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4681537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Knihovna</a:t>
            </a:r>
            <a:endParaRPr lang="cs-CZ" altLang="cs-CZ" sz="200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vyhledávání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vyhledávání v rámci Uniforu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lze omezit pouze na určité oblasti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vyvěšení veřejně přístupných souborů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může vyvěsit kterýkoli tutor či studující</a:t>
            </a:r>
          </a:p>
          <a:p>
            <a:pPr lvl="2" eaLnBrk="1" hangingPunct="1"/>
            <a:r>
              <a:rPr lang="cs-CZ" altLang="cs-CZ" sz="2000" smtClean="0">
                <a:latin typeface="Tahoma" panose="020B0604030504040204" pitchFamily="34" charset="0"/>
              </a:rPr>
              <a:t>možnost omezení přístupu jen pro určité skupiny uživatelů</a:t>
            </a:r>
          </a:p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Literatura, odkazy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uváděny u jednotlivých disciplín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snadná orientace (možno použít vyhledávání)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hypertextové odkazy („hyperlinky“) mohou vést na informační zdroje i mimo Unifor nebo k souborům ke stažení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b="1" smtClean="0">
              <a:latin typeface="Tahoma" panose="020B0604030504040204" pitchFamily="34" charset="0"/>
            </a:endParaRPr>
          </a:p>
          <a:p>
            <a:pPr lvl="1" eaLnBrk="1" hangingPunct="1"/>
            <a:endParaRPr lang="cs-CZ" altLang="cs-CZ" sz="2000" b="1" smtClean="0">
              <a:latin typeface="Tahoma" panose="020B0604030504040204" pitchFamily="34" charset="0"/>
            </a:endParaRPr>
          </a:p>
          <a:p>
            <a:pPr eaLnBrk="1" hangingPunct="1"/>
            <a:endParaRPr lang="cs-CZ" altLang="cs-CZ" sz="22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studující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Osobní stránka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informace o uživateli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lze umístit i fotografii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„Vaše nastavení“</a:t>
            </a:r>
          </a:p>
          <a:p>
            <a:pPr lvl="2" eaLnBrk="1" hangingPunct="1"/>
            <a:r>
              <a:rPr lang="cs-CZ" altLang="cs-CZ" sz="1900" dirty="0">
                <a:latin typeface="Tahoma" panose="020B0604030504040204" pitchFamily="34" charset="0"/>
              </a:rPr>
              <a:t>počet záznamů na </a:t>
            </a:r>
            <a:r>
              <a:rPr lang="cs-CZ" altLang="cs-CZ" sz="1900" dirty="0" smtClean="0">
                <a:latin typeface="Tahoma" panose="020B0604030504040204" pitchFamily="34" charset="0"/>
              </a:rPr>
              <a:t>stránku, přeposílání zpráv na e-mail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Body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okamžité zjištění hodnocení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bodovány jsou úkoly, testy i prezenční akce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možno přidělit též dodatečné body („prémiové“)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Vyhledávání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 kapitolách, uživatelích, zprávách, diskusích, úkolech ...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200" b="1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Obsah prezentace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700213"/>
            <a:ext cx="7786687" cy="1728787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Tahoma" panose="020B0604030504040204" pitchFamily="34" charset="0"/>
              </a:rPr>
              <a:t>stručný úvod do distančního vzdělávání</a:t>
            </a:r>
            <a:br>
              <a:rPr lang="cs-CZ" altLang="cs-CZ" smtClean="0">
                <a:latin typeface="Tahoma" panose="020B0604030504040204" pitchFamily="34" charset="0"/>
              </a:rPr>
            </a:br>
            <a:r>
              <a:rPr lang="cs-CZ" altLang="cs-CZ" smtClean="0">
                <a:latin typeface="Tahoma" panose="020B0604030504040204" pitchFamily="34" charset="0"/>
              </a:rPr>
              <a:t>a e-learningu</a:t>
            </a:r>
          </a:p>
          <a:p>
            <a:pPr eaLnBrk="1" hangingPunct="1"/>
            <a:r>
              <a:rPr lang="cs-CZ" altLang="cs-CZ" smtClean="0">
                <a:latin typeface="Tahoma" panose="020B0604030504040204" pitchFamily="34" charset="0"/>
              </a:rPr>
              <a:t>seznámení se studijním informačním systémem LMS Unifor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042988" y="3716338"/>
            <a:ext cx="70580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latin typeface="Tahoma" panose="020B0604030504040204" pitchFamily="34" charset="0"/>
              </a:rPr>
              <a:t>Upozornění: Tato prezentace není, nechce a ani nemůže být vyčerpávajícím popisem problematiky e-learningu. Naopak, mnoho témat a pojmů z této oblasti bylo vypuštěno, a to zcela záměrně. Jejím cílem je pouze a jen poskytnout základní informace potřebné k úspěšnému zahájení studia prostřednictvím e-learningu. Případný zájemce o hlubší seznámení s problematikou nalezne odkazy na některé informační zdroje na konci této prezentace.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5" presetClass="emph" presetSubtype="0" repeatCount="3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  <p:bldP spid="9421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studující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45978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Kalendář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zobrazuje důležité akce spojené se studiem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veden a aktualizován automaticky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termíny testů, tutoriálů a zkoušek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vložení vlastních akcí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Třída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virtuální třída v </a:t>
            </a:r>
            <a:r>
              <a:rPr lang="cs-CZ" altLang="cs-CZ" sz="2000" dirty="0" err="1" smtClean="0">
                <a:latin typeface="Tahoma" panose="020B0604030504040204" pitchFamily="34" charset="0"/>
              </a:rPr>
              <a:t>Uniforu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obsahuje všechny studující konkrétní disciplíny u daného tutora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možnost zobrazení osobních stránek členů třídy i tutora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Nápověda</a:t>
            </a:r>
          </a:p>
          <a:p>
            <a:pPr lvl="1" eaLnBrk="1" hangingPunct="1"/>
            <a:r>
              <a:rPr lang="cs-CZ" altLang="cs-CZ" sz="2000" dirty="0" smtClean="0"/>
              <a:t>video nápověda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  <a:hlinkClick r:id="rId3"/>
              </a:rPr>
              <a:t>http://www2.lmsunifor.com/student-cd/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endParaRPr lang="cs-CZ" altLang="cs-CZ" sz="22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závěr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8459787" cy="4103687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latin typeface="Tahoma" panose="020B0604030504040204" pitchFamily="34" charset="0"/>
              </a:rPr>
              <a:t>Smyslem užití e-learningu je studium ulehčit, nikoli ztížit ...</a:t>
            </a:r>
          </a:p>
          <a:p>
            <a:pPr eaLnBrk="1" hangingPunct="1"/>
            <a:endParaRPr lang="cs-CZ" altLang="cs-CZ" b="1" smtClean="0"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b="1" smtClean="0">
                <a:latin typeface="Tahoma" panose="020B0604030504040204" pitchFamily="34" charset="0"/>
              </a:rPr>
              <a:t>Obsluha systému je relativně jednoduchá,</a:t>
            </a:r>
            <a:br>
              <a:rPr lang="cs-CZ" altLang="cs-CZ" b="1" smtClean="0">
                <a:latin typeface="Tahoma" panose="020B0604030504040204" pitchFamily="34" charset="0"/>
              </a:rPr>
            </a:br>
            <a:r>
              <a:rPr lang="cs-CZ" altLang="cs-CZ" b="1" smtClean="0">
                <a:latin typeface="Tahoma" panose="020B0604030504040204" pitchFamily="34" charset="0"/>
              </a:rPr>
              <a:t>avšak každý začátek je těžký ...</a:t>
            </a:r>
          </a:p>
          <a:p>
            <a:pPr eaLnBrk="1" hangingPunct="1"/>
            <a:endParaRPr lang="cs-CZ" altLang="cs-CZ" b="1" smtClean="0"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b="1" smtClean="0">
                <a:latin typeface="Tahoma" panose="020B0604030504040204" pitchFamily="34" charset="0"/>
              </a:rPr>
              <a:t>Unifor je pouze prostředník a pomocník,</a:t>
            </a:r>
            <a:br>
              <a:rPr lang="cs-CZ" altLang="cs-CZ" b="1" smtClean="0">
                <a:latin typeface="Tahoma" panose="020B0604030504040204" pitchFamily="34" charset="0"/>
              </a:rPr>
            </a:br>
            <a:r>
              <a:rPr lang="cs-CZ" altLang="cs-CZ" b="1" smtClean="0">
                <a:latin typeface="Tahoma" panose="020B0604030504040204" pitchFamily="34" charset="0"/>
              </a:rPr>
              <a:t>do hlavy Vám nikdo vědomosti nenaleje ...</a:t>
            </a:r>
          </a:p>
          <a:p>
            <a:pPr eaLnBrk="1" hangingPunct="1"/>
            <a:endParaRPr lang="cs-CZ" altLang="cs-CZ" smtClean="0">
              <a:latin typeface="Tahoma" panose="020B0604030504040204" pitchFamily="34" charset="0"/>
            </a:endParaRPr>
          </a:p>
          <a:p>
            <a:pPr eaLnBrk="1" hangingPunct="1"/>
            <a:endParaRPr lang="cs-CZ" altLang="cs-CZ" sz="22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Proč e-learning 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92442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Tahoma" panose="020B0604030504040204" pitchFamily="34" charset="0"/>
              </a:rPr>
              <a:t>Dnešek je dobou „e“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</a:rPr>
              <a:t>e-mail, e-</a:t>
            </a:r>
            <a:r>
              <a:rPr lang="cs-CZ" altLang="cs-CZ" sz="2000" dirty="0" err="1" smtClean="0">
                <a:latin typeface="Tahoma" panose="020B0604030504040204" pitchFamily="34" charset="0"/>
              </a:rPr>
              <a:t>shop</a:t>
            </a:r>
            <a:r>
              <a:rPr lang="cs-CZ" altLang="cs-CZ" sz="2000" dirty="0" smtClean="0">
                <a:latin typeface="Tahoma" panose="020B0604030504040204" pitchFamily="34" charset="0"/>
              </a:rPr>
              <a:t>, e-</a:t>
            </a:r>
            <a:r>
              <a:rPr lang="cs-CZ" altLang="cs-CZ" sz="2000" dirty="0" err="1" smtClean="0">
                <a:latin typeface="Tahoma" panose="020B0604030504040204" pitchFamily="34" charset="0"/>
              </a:rPr>
              <a:t>banking</a:t>
            </a:r>
            <a:r>
              <a:rPr lang="cs-CZ" altLang="cs-CZ" sz="2000" dirty="0" smtClean="0">
                <a:latin typeface="Tahoma" panose="020B0604030504040204" pitchFamily="34" charset="0"/>
              </a:rPr>
              <a:t>, e-business ...</a:t>
            </a:r>
          </a:p>
          <a:p>
            <a:pPr eaLnBrk="1" hangingPunct="1"/>
            <a:r>
              <a:rPr lang="cs-CZ" altLang="cs-CZ" b="1" dirty="0" smtClean="0">
                <a:latin typeface="Tahoma" panose="020B0604030504040204" pitchFamily="34" charset="0"/>
              </a:rPr>
              <a:t>Před informačními a komunikačními technologiemi (ICT) se neschováme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</a:rPr>
              <a:t>mobilní telefony, sociální sítě, Internet</a:t>
            </a:r>
            <a:r>
              <a:rPr lang="cs-CZ" altLang="cs-CZ" sz="2000" spc="-150" dirty="0" smtClean="0">
                <a:latin typeface="Tahoma" panose="020B0604030504040204" pitchFamily="34" charset="0"/>
              </a:rPr>
              <a:t>, digitální foto/video ...</a:t>
            </a:r>
          </a:p>
          <a:p>
            <a:pPr eaLnBrk="1" hangingPunct="1"/>
            <a:r>
              <a:rPr lang="cs-CZ" altLang="cs-CZ" b="1" dirty="0" smtClean="0">
                <a:latin typeface="Tahoma" panose="020B0604030504040204" pitchFamily="34" charset="0"/>
              </a:rPr>
              <a:t>ICT je využít ke vzdělávání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</a:rPr>
              <a:t>studovat je možno i jinak než pouze z knih ...</a:t>
            </a:r>
          </a:p>
          <a:p>
            <a:pPr eaLnBrk="1" hangingPunct="1"/>
            <a:r>
              <a:rPr lang="cs-CZ" altLang="cs-CZ" b="1" dirty="0" smtClean="0">
                <a:latin typeface="Tahoma" panose="020B0604030504040204" pitchFamily="34" charset="0"/>
              </a:rPr>
              <a:t>Multimédia vládnou světem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ahoma" panose="020B0604030504040204" pitchFamily="34" charset="0"/>
              </a:rPr>
              <a:t>více médií = zapojení více lidských smyslů ...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endParaRPr lang="cs-CZ" altLang="cs-CZ" dirty="0" smtClean="0">
              <a:latin typeface="Tahoma" panose="020B0604030504040204" pitchFamily="34" charset="0"/>
            </a:endParaRPr>
          </a:p>
          <a:p>
            <a:pPr eaLnBrk="1" hangingPunct="1"/>
            <a:endParaRPr lang="cs-CZ" altLang="cs-CZ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Distanční vzdělávání (DiV)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04913" y="1773238"/>
            <a:ext cx="6732587" cy="13112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4524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452438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452438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600" b="1">
                <a:latin typeface="Arial Narrow" panose="020B0606020202030204" pitchFamily="34" charset="0"/>
              </a:rPr>
              <a:t>Multimediální forma řízeného studia, v němž jsou vyučující a konzultanti v průběhu vzdělávání trvale nebo převážně odděleni od vzdělávaných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0113" y="3284538"/>
            <a:ext cx="7772400" cy="1800225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distanční texty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strukturované (orientace v textu, dávkování studia ...)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problémové (úkoly, cvičení, případové studie ...)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graficky upravené (hlavní a popisný sloupec ...)</a:t>
            </a:r>
          </a:p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multimediální prvky</a:t>
            </a:r>
            <a:r>
              <a:rPr lang="cs-CZ" altLang="cs-CZ" sz="2000" dirty="0" smtClean="0">
                <a:latin typeface="Tahoma" panose="020B0604030504040204" pitchFamily="34" charset="0"/>
              </a:rPr>
              <a:t> (CD, DVD, rozhlas, TV, </a:t>
            </a:r>
            <a:r>
              <a:rPr lang="cs-CZ" altLang="cs-CZ" sz="2000" b="1" dirty="0" smtClean="0">
                <a:latin typeface="Tahoma" panose="020B0604030504040204" pitchFamily="34" charset="0"/>
              </a:rPr>
              <a:t>Internet</a:t>
            </a:r>
            <a:r>
              <a:rPr lang="cs-CZ" altLang="cs-CZ" sz="2000" dirty="0" smtClean="0">
                <a:latin typeface="Tahoma" panose="020B0604030504040204" pitchFamily="34" charset="0"/>
              </a:rPr>
              <a:t> ...)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35038" y="5445125"/>
            <a:ext cx="7273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71675" indent="-1971675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19716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1971675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1971675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1971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latin typeface="Tahoma" panose="020B0604030504040204" pitchFamily="34" charset="0"/>
              </a:rPr>
              <a:t>studijní opory </a:t>
            </a:r>
            <a:r>
              <a:rPr lang="cs-CZ" altLang="cs-CZ" sz="2000" b="1">
                <a:latin typeface="Arial Narrow" panose="020B0606020202030204" pitchFamily="34" charset="0"/>
              </a:rPr>
              <a:t>-	v širším slova smyslu veškeré studijní a informační zdroje, které jsou speciálně připravené a využívané v distančním vzdělávání</a:t>
            </a:r>
          </a:p>
        </p:txBody>
      </p:sp>
      <p:sp>
        <p:nvSpPr>
          <p:cNvPr id="4104" name="AutoShape 8"/>
          <p:cNvSpPr>
            <a:spLocks/>
          </p:cNvSpPr>
          <p:nvPr/>
        </p:nvSpPr>
        <p:spPr bwMode="auto">
          <a:xfrm rot="-5400000">
            <a:off x="4464050" y="1736725"/>
            <a:ext cx="215900" cy="7200900"/>
          </a:xfrm>
          <a:prstGeom prst="leftBrace">
            <a:avLst>
              <a:gd name="adj1" fmla="val 277941"/>
              <a:gd name="adj2" fmla="val 49866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build="p"/>
      <p:bldP spid="4103" grpId="0"/>
      <p:bldP spid="4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Distanční vzdělávání (DiV)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775575" cy="9144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600" b="1">
                <a:latin typeface="Arial Narrow" panose="020B0606020202030204" pitchFamily="34" charset="0"/>
              </a:rPr>
              <a:t>Hlavním objektem procesu je studující, hlavním subjektem procesu je vzdělávací instituce - nikoli učitel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0113" y="2924175"/>
            <a:ext cx="7772400" cy="1800225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Tutor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„polidšťuje“ proces DiV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nepředává informace (neučí), ale motivuje a vede 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sleduje pokrok ve studiu a pomáhá řešit problémy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zadává a hodnotí práci studujících (písemné úkoly apod.)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(výjimečně) též může plnit funkci zkoušejícího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pečuje pouze o určitou dílčí skupinu studujících se kterou se schází na tutoriálech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/>
      <p:bldP spid="880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Distanční vzdělávání (DiV)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920037" cy="2951162"/>
          </a:xfrm>
        </p:spPr>
        <p:txBody>
          <a:bodyPr/>
          <a:lstStyle/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Tutoriál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společné setkání studujících s tutorem (prezenční část DiV) 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účast je obvykle nepovinná, avšak doporučovaná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náplň tutoriálu</a:t>
            </a:r>
          </a:p>
          <a:p>
            <a:pPr lvl="2" eaLnBrk="1" hangingPunct="1"/>
            <a:r>
              <a:rPr lang="cs-CZ" altLang="cs-CZ" sz="1900" smtClean="0">
                <a:latin typeface="Tahoma" panose="020B0604030504040204" pitchFamily="34" charset="0"/>
              </a:rPr>
              <a:t>vzájemná diskuse mezi studujícími a tutorem</a:t>
            </a:r>
          </a:p>
          <a:p>
            <a:pPr lvl="2" eaLnBrk="1" hangingPunct="1"/>
            <a:r>
              <a:rPr lang="cs-CZ" altLang="cs-CZ" sz="1900" smtClean="0">
                <a:latin typeface="Tahoma" panose="020B0604030504040204" pitchFamily="34" charset="0"/>
              </a:rPr>
              <a:t>skupinové řešení problémů</a:t>
            </a:r>
          </a:p>
          <a:p>
            <a:pPr lvl="2" eaLnBrk="1" hangingPunct="1"/>
            <a:r>
              <a:rPr lang="cs-CZ" altLang="cs-CZ" sz="1900" smtClean="0">
                <a:latin typeface="Tahoma" panose="020B0604030504040204" pitchFamily="34" charset="0"/>
              </a:rPr>
              <a:t>konzultace k písemným úkolům (obsah, forma, hodnocení ...)</a:t>
            </a:r>
          </a:p>
          <a:p>
            <a:pPr lvl="2" eaLnBrk="1" hangingPunct="1"/>
            <a:r>
              <a:rPr lang="cs-CZ" altLang="cs-CZ" sz="1900" smtClean="0">
                <a:latin typeface="Tahoma" panose="020B0604030504040204" pitchFamily="34" charset="0"/>
              </a:rPr>
              <a:t>osvojení si speciálních dovedností, které nelze</a:t>
            </a:r>
            <a:br>
              <a:rPr lang="cs-CZ" altLang="cs-CZ" sz="1900" smtClean="0">
                <a:latin typeface="Tahoma" panose="020B0604030504040204" pitchFamily="34" charset="0"/>
              </a:rPr>
            </a:br>
            <a:r>
              <a:rPr lang="cs-CZ" altLang="cs-CZ" sz="1900" smtClean="0">
                <a:latin typeface="Tahoma" panose="020B0604030504040204" pitchFamily="34" charset="0"/>
              </a:rPr>
              <a:t>získat distanční formou (např. laboratorní práce)</a:t>
            </a:r>
          </a:p>
          <a:p>
            <a:pPr lvl="2" eaLnBrk="1" hangingPunct="1"/>
            <a:r>
              <a:rPr lang="cs-CZ" altLang="cs-CZ" sz="1900" smtClean="0">
                <a:latin typeface="Tahoma" panose="020B0604030504040204" pitchFamily="34" charset="0"/>
              </a:rPr>
              <a:t>poskytování doplňkových informací a další</a:t>
            </a:r>
          </a:p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Zkouška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ověřování znalostí studujících (prezenční)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podmínkou vykonání je obvykle vypracování zadaných úkolů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cs-CZ" altLang="cs-CZ" sz="19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89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89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890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90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90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90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E-learning aktuálně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848600" cy="131127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4524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452438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452438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600" b="1">
                <a:latin typeface="Arial Narrow" panose="020B0606020202030204" pitchFamily="34" charset="0"/>
              </a:rPr>
              <a:t>Multimediální  podpora  vzdělávacího  procesu,  spojená s moderními informačními a komunikačními technologiemi, jejichž úkolem je zkvalitnění vzdělávání.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7847013" cy="3095625"/>
          </a:xfrm>
        </p:spPr>
        <p:txBody>
          <a:bodyPr/>
          <a:lstStyle/>
          <a:p>
            <a:pPr eaLnBrk="1" hangingPunct="1"/>
            <a:r>
              <a:rPr lang="cs-CZ" altLang="cs-CZ" sz="2000" smtClean="0">
                <a:latin typeface="Tahoma" panose="020B0604030504040204" pitchFamily="34" charset="0"/>
              </a:rPr>
              <a:t>využití zejména pro distanční formu vzdělávání</a:t>
            </a:r>
          </a:p>
          <a:p>
            <a:pPr eaLnBrk="1" hangingPunct="1"/>
            <a:r>
              <a:rPr lang="cs-CZ" altLang="cs-CZ" sz="2000" smtClean="0">
                <a:latin typeface="Tahoma" panose="020B0604030504040204" pitchFamily="34" charset="0"/>
              </a:rPr>
              <a:t>především </a:t>
            </a:r>
            <a:r>
              <a:rPr lang="cs-CZ" altLang="cs-CZ" sz="2000" b="1" smtClean="0">
                <a:latin typeface="Tahoma" panose="020B0604030504040204" pitchFamily="34" charset="0"/>
              </a:rPr>
              <a:t>on-line</a:t>
            </a:r>
            <a:r>
              <a:rPr lang="cs-CZ" altLang="cs-CZ" sz="2000" smtClean="0">
                <a:latin typeface="Tahoma" panose="020B0604030504040204" pitchFamily="34" charset="0"/>
              </a:rPr>
              <a:t> (Internet), částečně </a:t>
            </a:r>
            <a:r>
              <a:rPr lang="cs-CZ" altLang="cs-CZ" sz="2000" b="1" smtClean="0">
                <a:latin typeface="Tahoma" panose="020B0604030504040204" pitchFamily="34" charset="0"/>
              </a:rPr>
              <a:t>off-line</a:t>
            </a:r>
            <a:r>
              <a:rPr lang="cs-CZ" altLang="cs-CZ" sz="2000" smtClean="0">
                <a:latin typeface="Tahoma" panose="020B0604030504040204" pitchFamily="34" charset="0"/>
              </a:rPr>
              <a:t> (CD, DVD ...)</a:t>
            </a:r>
          </a:p>
          <a:p>
            <a:pPr eaLnBrk="1" hangingPunct="1"/>
            <a:r>
              <a:rPr lang="cs-CZ" altLang="cs-CZ" sz="2000" smtClean="0">
                <a:latin typeface="Tahoma" panose="020B0604030504040204" pitchFamily="34" charset="0"/>
              </a:rPr>
              <a:t>on-line komunikace</a:t>
            </a:r>
          </a:p>
          <a:p>
            <a:pPr lvl="1" eaLnBrk="1" hangingPunct="1"/>
            <a:r>
              <a:rPr lang="cs-CZ" altLang="cs-CZ" sz="2000" b="1" smtClean="0">
                <a:latin typeface="Tahoma" panose="020B0604030504040204" pitchFamily="34" charset="0"/>
              </a:rPr>
              <a:t>synchronní</a:t>
            </a:r>
            <a:r>
              <a:rPr lang="cs-CZ" altLang="cs-CZ" sz="2000" smtClean="0">
                <a:latin typeface="Tahoma" panose="020B0604030504040204" pitchFamily="34" charset="0"/>
              </a:rPr>
              <a:t> (v reálném čase): videokonference, chat ...</a:t>
            </a:r>
          </a:p>
          <a:p>
            <a:pPr lvl="1" eaLnBrk="1" hangingPunct="1"/>
            <a:r>
              <a:rPr lang="cs-CZ" altLang="cs-CZ" sz="2000" b="1" smtClean="0">
                <a:latin typeface="Tahoma" panose="020B0604030504040204" pitchFamily="34" charset="0"/>
              </a:rPr>
              <a:t>asynchronní</a:t>
            </a:r>
            <a:r>
              <a:rPr lang="cs-CZ" altLang="cs-CZ" sz="2000" smtClean="0">
                <a:latin typeface="Tahoma" panose="020B0604030504040204" pitchFamily="34" charset="0"/>
              </a:rPr>
              <a:t>: e-mail, diskusní fórum (klub) ...</a:t>
            </a:r>
          </a:p>
          <a:p>
            <a:pPr eaLnBrk="1" hangingPunct="1"/>
            <a:r>
              <a:rPr lang="cs-CZ" altLang="cs-CZ" sz="2000" b="1" smtClean="0">
                <a:latin typeface="Tahoma" panose="020B0604030504040204" pitchFamily="34" charset="0"/>
              </a:rPr>
              <a:t>LMS</a:t>
            </a:r>
            <a:r>
              <a:rPr lang="cs-CZ" altLang="cs-CZ" sz="2000" smtClean="0">
                <a:latin typeface="Tahoma" panose="020B0604030504040204" pitchFamily="34" charset="0"/>
              </a:rPr>
              <a:t> (Learning Management System) - systém pro řízení výuky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zefektivnění řízení studia i jeho administrace</a:t>
            </a:r>
          </a:p>
          <a:p>
            <a:pPr lvl="1" eaLnBrk="1" hangingPunct="1"/>
            <a:r>
              <a:rPr lang="cs-CZ" altLang="cs-CZ" sz="2000" smtClean="0">
                <a:latin typeface="Tahoma" panose="020B0604030504040204" pitchFamily="34" charset="0"/>
              </a:rPr>
              <a:t>studijní opory, testy, komunikace, virtuální třídy ...</a:t>
            </a:r>
          </a:p>
          <a:p>
            <a:pPr eaLnBrk="1" hangingPunct="1"/>
            <a:endParaRPr lang="cs-CZ" altLang="cs-CZ" sz="2000" smtClean="0">
              <a:latin typeface="Tahoma" panose="020B0604030504040204" pitchFamily="34" charset="0"/>
            </a:endParaRPr>
          </a:p>
          <a:p>
            <a:pPr eaLnBrk="1" hangingPunct="1"/>
            <a:endParaRPr lang="cs-CZ" altLang="cs-CZ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/>
      <p:bldP spid="9216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Unifor - úvod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920037" cy="9144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4524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452438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452438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4524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 b="1">
                <a:latin typeface="Arial Narrow" panose="020B0606020202030204" pitchFamily="34" charset="0"/>
              </a:rPr>
              <a:t>Studijní informační systém pro distanční a další vzdělávání. Hlavním komunikačním médiem je mezinárodní síť Internet.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924175"/>
            <a:ext cx="8062913" cy="3600450"/>
          </a:xfrm>
        </p:spPr>
        <p:txBody>
          <a:bodyPr/>
          <a:lstStyle/>
          <a:p>
            <a:pPr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Klientské zařízení (počítač studujícího)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běžné PC, Mac, tablet … 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internetový prohlížeč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připojení k </a:t>
            </a:r>
            <a:r>
              <a:rPr lang="cs-CZ" altLang="cs-CZ" sz="2000" dirty="0" smtClean="0">
                <a:latin typeface="Tahoma" panose="020B0604030504040204" pitchFamily="34" charset="0"/>
              </a:rPr>
              <a:t>Internetu</a:t>
            </a:r>
            <a:endParaRPr lang="cs-CZ" altLang="cs-CZ" sz="2000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nimBg="1"/>
      <p:bldP spid="9523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566863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LMS </a:t>
            </a:r>
            <a:r>
              <a:rPr lang="cs-CZ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Unifor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- přihlášení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8278688" cy="4968130"/>
          </a:xfrm>
        </p:spPr>
        <p:txBody>
          <a:bodyPr/>
          <a:lstStyle/>
          <a:p>
            <a:pPr eaLnBrk="1" hangingPunct="1"/>
            <a:r>
              <a:rPr lang="cs-CZ" altLang="cs-CZ" sz="2000" b="1" dirty="0" smtClean="0">
                <a:latin typeface="Tahoma" panose="020B0604030504040204" pitchFamily="34" charset="0"/>
              </a:rPr>
              <a:t>Vstup prostřednictvím Portálu UP</a:t>
            </a:r>
          </a:p>
          <a:p>
            <a:pPr lvl="1" eaLnBrk="1" hangingPunct="1"/>
            <a:r>
              <a:rPr lang="cs-CZ" altLang="cs-CZ" sz="2000" b="1" dirty="0" smtClean="0">
                <a:latin typeface="Tahoma" panose="020B0604030504040204" pitchFamily="34" charset="0"/>
                <a:sym typeface="Wingdings" panose="05000000000000000000" pitchFamily="2" charset="2"/>
                <a:hlinkClick r:id="rId3"/>
              </a:rPr>
              <a:t>https://portal.upol.cz</a:t>
            </a:r>
            <a:endParaRPr lang="cs-CZ" altLang="cs-CZ" sz="2000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uživatelské jméno = Portál ID</a:t>
            </a:r>
          </a:p>
          <a:p>
            <a:pPr lvl="2" eaLnBrk="1" hangingPunct="1"/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GDPR </a:t>
            </a:r>
          </a:p>
          <a:p>
            <a:pPr lvl="2" eaLnBrk="1" hangingPunct="1"/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E-přihláška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: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  <a:hlinkClick r:id="rId4"/>
              </a:rPr>
              <a:t>https://</a:t>
            </a:r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  <a:hlinkClick r:id="rId4"/>
              </a:rPr>
              <a:t>eprihlaska.upol.cz</a:t>
            </a:r>
            <a:endParaRPr lang="cs-CZ" altLang="cs-CZ" sz="1600" b="1" dirty="0" smtClean="0"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Nápověda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k </a:t>
            </a:r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Portálu: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  <a:hlinkClick r:id="rId5"/>
              </a:rPr>
              <a:t>https://wiki.upol.cz/upwiki/Portal</a:t>
            </a:r>
            <a:endParaRPr lang="cs-CZ" altLang="cs-CZ" sz="1600" b="1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heslo </a:t>
            </a:r>
            <a:r>
              <a:rPr lang="cs-CZ" altLang="cs-CZ" sz="2000" dirty="0" smtClean="0">
                <a:latin typeface="Tahoma" panose="020B0604030504040204" pitchFamily="34" charset="0"/>
              </a:rPr>
              <a:t>= </a:t>
            </a:r>
            <a:r>
              <a:rPr lang="cs-CZ" altLang="cs-CZ" sz="2000" strike="dblStrike" dirty="0" smtClean="0">
                <a:latin typeface="Tahoma" panose="020B0604030504040204" pitchFamily="34" charset="0"/>
              </a:rPr>
              <a:t>rodné číslo bez </a:t>
            </a:r>
            <a:r>
              <a:rPr lang="cs-CZ" altLang="cs-CZ" sz="2000" strike="dblStrike" dirty="0" smtClean="0">
                <a:latin typeface="Tahoma" panose="020B0604030504040204" pitchFamily="34" charset="0"/>
              </a:rPr>
              <a:t>lomítka</a:t>
            </a:r>
          </a:p>
          <a:p>
            <a:pPr lvl="2" eaLnBrk="1" hangingPunct="1"/>
            <a:r>
              <a:rPr lang="cs-CZ" altLang="cs-CZ" sz="1600" dirty="0">
                <a:latin typeface="Tahoma" panose="020B0604030504040204" pitchFamily="34" charset="0"/>
              </a:rPr>
              <a:t>Prvotní nastavení hesla: </a:t>
            </a:r>
            <a:r>
              <a:rPr lang="cs-CZ" altLang="cs-CZ" sz="1600" b="1" dirty="0">
                <a:latin typeface="Tahoma" panose="020B0604030504040204" pitchFamily="34" charset="0"/>
                <a:hlinkClick r:id="rId6"/>
              </a:rPr>
              <a:t>https://wiki.upol.cz/upwiki/Nastaveni_hesla</a:t>
            </a:r>
            <a:endParaRPr lang="cs-CZ" altLang="cs-CZ" sz="1600" b="1" dirty="0" smtClean="0">
              <a:latin typeface="Tahoma" panose="020B0604030504040204" pitchFamily="34" charset="0"/>
            </a:endParaRP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přihlášení </a:t>
            </a:r>
            <a:r>
              <a:rPr lang="cs-CZ" altLang="cs-CZ" sz="2000" dirty="0" smtClean="0">
                <a:latin typeface="Tahoma" panose="020B0604030504040204" pitchFamily="34" charset="0"/>
              </a:rPr>
              <a:t>do Portálu UP</a:t>
            </a:r>
          </a:p>
          <a:p>
            <a:pPr lvl="2" eaLnBrk="1" hangingPunct="1"/>
            <a:r>
              <a:rPr lang="cs-CZ" altLang="cs-CZ" sz="1600" b="1" dirty="0" smtClean="0"/>
              <a:t>Přihlásit se</a:t>
            </a:r>
            <a:r>
              <a:rPr lang="cs-CZ" altLang="cs-CZ" sz="1600" b="1" i="1" dirty="0" smtClean="0"/>
              <a:t> </a:t>
            </a:r>
            <a:r>
              <a:rPr lang="cs-CZ" altLang="cs-CZ" sz="1600" dirty="0" smtClean="0"/>
              <a:t>(na úvodní stránce)</a:t>
            </a:r>
          </a:p>
          <a:p>
            <a:pPr lvl="1" eaLnBrk="1" hangingPunct="1"/>
            <a:r>
              <a:rPr lang="cs-CZ" altLang="cs-CZ" sz="2000" dirty="0" smtClean="0">
                <a:latin typeface="Tahoma" panose="020B0604030504040204" pitchFamily="34" charset="0"/>
              </a:rPr>
              <a:t>přihlášení do LMS Unifor</a:t>
            </a:r>
          </a:p>
          <a:p>
            <a:pPr lvl="2" eaLnBrk="1" hangingPunct="1"/>
            <a:r>
              <a:rPr lang="cs-CZ" altLang="cs-CZ" sz="1600" b="1" dirty="0" smtClean="0">
                <a:latin typeface="Tahoma" panose="020B0604030504040204" pitchFamily="34" charset="0"/>
              </a:rPr>
              <a:t>Zelená dlaždice „LMS Unifor“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 </a:t>
            </a:r>
            <a:endParaRPr lang="cs-CZ" altLang="cs-CZ" sz="1600" b="1" dirty="0" smtClean="0"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 </a:t>
            </a:r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„</a:t>
            </a:r>
            <a:r>
              <a:rPr lang="cs-CZ" altLang="cs-CZ" sz="1600" b="1" dirty="0" err="1" smtClean="0">
                <a:latin typeface="Tahoma" panose="020B0604030504040204" pitchFamily="34" charset="0"/>
                <a:sym typeface="Wingdings" panose="05000000000000000000" pitchFamily="2" charset="2"/>
              </a:rPr>
              <a:t>StagID</a:t>
            </a:r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“ (</a:t>
            </a:r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E20…)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</a:t>
            </a:r>
            <a:endParaRPr lang="cs-CZ" altLang="cs-CZ" sz="1600" b="1" dirty="0" smtClean="0"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cs-CZ" altLang="cs-CZ" sz="1600" b="1" dirty="0" smtClean="0">
                <a:latin typeface="Tahoma" panose="020B0604030504040204" pitchFamily="34" charset="0"/>
                <a:sym typeface="Wingdings" panose="05000000000000000000" pitchFamily="2" charset="2"/>
              </a:rPr>
              <a:t> „Pedagogická </a:t>
            </a:r>
            <a:r>
              <a:rPr lang="cs-CZ" altLang="cs-CZ" sz="1600" b="1" dirty="0">
                <a:latin typeface="Tahoma" panose="020B0604030504040204" pitchFamily="34" charset="0"/>
                <a:sym typeface="Wingdings" panose="05000000000000000000" pitchFamily="2" charset="2"/>
              </a:rPr>
              <a:t>fakulta“</a:t>
            </a:r>
            <a:endParaRPr lang="cs-CZ" altLang="cs-CZ" sz="1600" b="1" dirty="0" smtClean="0">
              <a:latin typeface="Tahoma" panose="020B0604030504040204" pitchFamily="34" charset="0"/>
            </a:endParaRPr>
          </a:p>
          <a:p>
            <a:pPr lvl="2" eaLnBrk="1" hangingPunct="1"/>
            <a:r>
              <a:rPr lang="cs-CZ" altLang="cs-CZ" sz="1600" dirty="0" smtClean="0">
                <a:latin typeface="Tahoma" panose="020B0604030504040204" pitchFamily="34" charset="0"/>
              </a:rPr>
              <a:t>při prvním vstupu je vyžadována změna hesla pro přímý vstup  (+ GDPR)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77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77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77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77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7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77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77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77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77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77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77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77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77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build="p"/>
    </p:bld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0</TotalTime>
  <Words>1173</Words>
  <Application>Microsoft Office PowerPoint</Application>
  <PresentationFormat>Předvádění na obrazovce (4:3)</PresentationFormat>
  <Paragraphs>228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Vrstvy</vt:lpstr>
      <vt:lpstr>E-learning na PdF UP úvodní seznámení</vt:lpstr>
      <vt:lpstr>Obsah prezentace</vt:lpstr>
      <vt:lpstr>Proč e-learning ?</vt:lpstr>
      <vt:lpstr>Distanční vzdělávání (DiV)</vt:lpstr>
      <vt:lpstr>Distanční vzdělávání (DiV)</vt:lpstr>
      <vt:lpstr>Distanční vzdělávání (DiV)</vt:lpstr>
      <vt:lpstr>E-learning aktuálně</vt:lpstr>
      <vt:lpstr>LMS Unifor - úvod</vt:lpstr>
      <vt:lpstr>LMS Unifor - přihlášení</vt:lpstr>
      <vt:lpstr>LMS Unifor - přihlášení</vt:lpstr>
      <vt:lpstr>LMS Unifor - struktura studia</vt:lpstr>
      <vt:lpstr>LMS Unifor - úkoly</vt:lpstr>
      <vt:lpstr>LMS Unifor - prezenční akce</vt:lpstr>
      <vt:lpstr>LMS Unifor - komunikace</vt:lpstr>
      <vt:lpstr>LMS Unifor - komunikace</vt:lpstr>
      <vt:lpstr>LMS Unifor - komunikace</vt:lpstr>
      <vt:lpstr>LMS Unifor - testy</vt:lpstr>
      <vt:lpstr>LMS Unifor - zdroje informací</vt:lpstr>
      <vt:lpstr>LMS Unifor - studující</vt:lpstr>
      <vt:lpstr>LMS Unifor - studující</vt:lpstr>
      <vt:lpstr>LMS Unifor - závěr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na PdF UP</dc:title>
  <dc:creator/>
  <cp:lastModifiedBy/>
  <cp:revision>116</cp:revision>
  <dcterms:created xsi:type="dcterms:W3CDTF">2005-09-21T12:29:58Z</dcterms:created>
  <dcterms:modified xsi:type="dcterms:W3CDTF">2020-09-18T20:56:35Z</dcterms:modified>
</cp:coreProperties>
</file>